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65" r:id="rId3"/>
    <p:sldId id="279" r:id="rId4"/>
    <p:sldId id="299" r:id="rId5"/>
    <p:sldId id="281" r:id="rId6"/>
    <p:sldId id="305" r:id="rId7"/>
    <p:sldId id="283" r:id="rId8"/>
    <p:sldId id="291" r:id="rId9"/>
    <p:sldId id="310" r:id="rId10"/>
    <p:sldId id="297" r:id="rId11"/>
    <p:sldId id="309" r:id="rId12"/>
    <p:sldId id="261" r:id="rId13"/>
    <p:sldId id="306" r:id="rId14"/>
    <p:sldId id="307" r:id="rId15"/>
    <p:sldId id="308" r:id="rId16"/>
    <p:sldId id="311" r:id="rId17"/>
    <p:sldId id="313" r:id="rId18"/>
    <p:sldId id="312" r:id="rId19"/>
    <p:sldId id="315" r:id="rId20"/>
    <p:sldId id="316" r:id="rId21"/>
    <p:sldId id="314" r:id="rId22"/>
    <p:sldId id="303" r:id="rId23"/>
    <p:sldId id="263" r:id="rId24"/>
    <p:sldId id="264" r:id="rId25"/>
    <p:sldId id="288" r:id="rId26"/>
    <p:sldId id="293" r:id="rId27"/>
    <p:sldId id="300" r:id="rId28"/>
    <p:sldId id="292" r:id="rId29"/>
  </p:sldIdLst>
  <p:sldSz cx="12192000" cy="6858000"/>
  <p:notesSz cx="6858000" cy="9144000"/>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30"/>
    <p:restoredTop sz="64194"/>
  </p:normalViewPr>
  <p:slideViewPr>
    <p:cSldViewPr snapToGrid="0">
      <p:cViewPr varScale="1">
        <p:scale>
          <a:sx n="75" d="100"/>
          <a:sy n="75" d="100"/>
        </p:scale>
        <p:origin x="2112" y="184"/>
      </p:cViewPr>
      <p:guideLst/>
    </p:cSldViewPr>
  </p:slideViewPr>
  <p:notesTextViewPr>
    <p:cViewPr>
      <p:scale>
        <a:sx n="135" d="100"/>
        <a:sy n="135"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D120C4-BA2E-43FD-ABCE-1D3D686ED85D}"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3DF437EF-E70F-46E3-B0D9-08AA4D71CE63}">
      <dgm:prSet/>
      <dgm:spPr/>
      <dgm:t>
        <a:bodyPr/>
        <a:lstStyle/>
        <a:p>
          <a:pPr>
            <a:lnSpc>
              <a:spcPct val="100000"/>
            </a:lnSpc>
          </a:pPr>
          <a:r>
            <a:rPr lang="en-US"/>
            <a:t>Contoso Coffee is a small coffee house that </a:t>
          </a:r>
          <a:r>
            <a:rPr lang="en-US">
              <a:latin typeface="Calibri Light" panose="020F0302020204030204"/>
            </a:rPr>
            <a:t>will opening</a:t>
          </a:r>
          <a:r>
            <a:rPr lang="en-US"/>
            <a:t> </a:t>
          </a:r>
          <a:r>
            <a:rPr lang="en-US">
              <a:latin typeface="Calibri Light" panose="020F0302020204030204"/>
            </a:rPr>
            <a:t>soon</a:t>
          </a:r>
        </a:p>
      </dgm:t>
    </dgm:pt>
    <dgm:pt modelId="{B3313C0D-AF93-457E-A632-F2F8A4D46489}" type="parTrans" cxnId="{5E33BD82-C979-483C-9063-7A47930751D4}">
      <dgm:prSet/>
      <dgm:spPr/>
      <dgm:t>
        <a:bodyPr/>
        <a:lstStyle/>
        <a:p>
          <a:endParaRPr lang="en-US"/>
        </a:p>
      </dgm:t>
    </dgm:pt>
    <dgm:pt modelId="{C5655E73-0AB4-4930-8214-DC13FA76DF62}" type="sibTrans" cxnId="{5E33BD82-C979-483C-9063-7A47930751D4}">
      <dgm:prSet/>
      <dgm:spPr/>
      <dgm:t>
        <a:bodyPr/>
        <a:lstStyle/>
        <a:p>
          <a:endParaRPr lang="en-US"/>
        </a:p>
      </dgm:t>
    </dgm:pt>
    <dgm:pt modelId="{DE97A953-9245-42A2-867C-EF726E813395}">
      <dgm:prSet/>
      <dgm:spPr/>
      <dgm:t>
        <a:bodyPr/>
        <a:lstStyle/>
        <a:p>
          <a:pPr>
            <a:lnSpc>
              <a:spcPct val="100000"/>
            </a:lnSpc>
          </a:pPr>
          <a:r>
            <a:rPr lang="en-US"/>
            <a:t>London and New York</a:t>
          </a:r>
        </a:p>
      </dgm:t>
    </dgm:pt>
    <dgm:pt modelId="{17666448-D20C-4AFA-B9D8-FDCBA92FD21A}" type="parTrans" cxnId="{5DCBFAE7-2277-43F8-BCCC-45284CE4F472}">
      <dgm:prSet/>
      <dgm:spPr/>
      <dgm:t>
        <a:bodyPr/>
        <a:lstStyle/>
        <a:p>
          <a:endParaRPr lang="en-US"/>
        </a:p>
      </dgm:t>
    </dgm:pt>
    <dgm:pt modelId="{BE8B0BD7-4171-4E86-B4C5-7E1BF9164E30}" type="sibTrans" cxnId="{5DCBFAE7-2277-43F8-BCCC-45284CE4F472}">
      <dgm:prSet/>
      <dgm:spPr/>
      <dgm:t>
        <a:bodyPr/>
        <a:lstStyle/>
        <a:p>
          <a:endParaRPr lang="en-US"/>
        </a:p>
      </dgm:t>
    </dgm:pt>
    <dgm:pt modelId="{20684283-0D46-459F-8990-44A1D8D8137D}">
      <dgm:prSet/>
      <dgm:spPr/>
      <dgm:t>
        <a:bodyPr/>
        <a:lstStyle/>
        <a:p>
          <a:pPr>
            <a:lnSpc>
              <a:spcPct val="100000"/>
            </a:lnSpc>
          </a:pPr>
          <a:r>
            <a:rPr lang="en-US"/>
            <a:t>They are looking for a cloud hosted solution for their website and data storage</a:t>
          </a:r>
          <a:r>
            <a:rPr lang="en-US">
              <a:latin typeface="Calibri Light" panose="020F0302020204030204"/>
            </a:rPr>
            <a:t>.</a:t>
          </a:r>
          <a:endParaRPr lang="en-US"/>
        </a:p>
      </dgm:t>
    </dgm:pt>
    <dgm:pt modelId="{3EE607BC-2CB8-4EA5-B5CA-6AC6012ED1A0}" type="parTrans" cxnId="{E0C06494-A27D-4D0F-B1EF-9BB250F44955}">
      <dgm:prSet/>
      <dgm:spPr/>
      <dgm:t>
        <a:bodyPr/>
        <a:lstStyle/>
        <a:p>
          <a:endParaRPr lang="en-US"/>
        </a:p>
      </dgm:t>
    </dgm:pt>
    <dgm:pt modelId="{B1C99061-FE24-45FA-8DA3-B3419D0B0AA3}" type="sibTrans" cxnId="{E0C06494-A27D-4D0F-B1EF-9BB250F44955}">
      <dgm:prSet/>
      <dgm:spPr/>
      <dgm:t>
        <a:bodyPr/>
        <a:lstStyle/>
        <a:p>
          <a:endParaRPr lang="en-US"/>
        </a:p>
      </dgm:t>
    </dgm:pt>
    <dgm:pt modelId="{F8DB37DA-6478-4896-9C44-5DC3A7E1DA49}" type="pres">
      <dgm:prSet presAssocID="{EED120C4-BA2E-43FD-ABCE-1D3D686ED85D}" presName="root" presStyleCnt="0">
        <dgm:presLayoutVars>
          <dgm:dir/>
          <dgm:resizeHandles val="exact"/>
        </dgm:presLayoutVars>
      </dgm:prSet>
      <dgm:spPr/>
    </dgm:pt>
    <dgm:pt modelId="{8055E4B2-6C76-4E07-9EEA-A0F8B12F48BB}" type="pres">
      <dgm:prSet presAssocID="{3DF437EF-E70F-46E3-B0D9-08AA4D71CE63}" presName="compNode" presStyleCnt="0"/>
      <dgm:spPr/>
    </dgm:pt>
    <dgm:pt modelId="{D571B7F0-06F4-4909-B1A1-0CC3839899DB}" type="pres">
      <dgm:prSet presAssocID="{3DF437EF-E70F-46E3-B0D9-08AA4D71CE63}" presName="bgRect" presStyleLbl="bgShp" presStyleIdx="0" presStyleCnt="3"/>
      <dgm:spPr/>
    </dgm:pt>
    <dgm:pt modelId="{F0CCCEAB-B77A-462B-B484-AC9CDAA298BD}" type="pres">
      <dgm:prSet presAssocID="{3DF437EF-E70F-46E3-B0D9-08AA4D71CE6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ffee"/>
        </a:ext>
      </dgm:extLst>
    </dgm:pt>
    <dgm:pt modelId="{5EBB83F1-D9F1-4CE0-B29A-E9ABE3CC317F}" type="pres">
      <dgm:prSet presAssocID="{3DF437EF-E70F-46E3-B0D9-08AA4D71CE63}" presName="spaceRect" presStyleCnt="0"/>
      <dgm:spPr/>
    </dgm:pt>
    <dgm:pt modelId="{23FCF772-C06F-4427-A54F-9113BECEA724}" type="pres">
      <dgm:prSet presAssocID="{3DF437EF-E70F-46E3-B0D9-08AA4D71CE63}" presName="parTx" presStyleLbl="revTx" presStyleIdx="0" presStyleCnt="3">
        <dgm:presLayoutVars>
          <dgm:chMax val="0"/>
          <dgm:chPref val="0"/>
        </dgm:presLayoutVars>
      </dgm:prSet>
      <dgm:spPr/>
    </dgm:pt>
    <dgm:pt modelId="{FF9D64EB-ACD7-4C78-B1A7-9586D54BB23C}" type="pres">
      <dgm:prSet presAssocID="{C5655E73-0AB4-4930-8214-DC13FA76DF62}" presName="sibTrans" presStyleCnt="0"/>
      <dgm:spPr/>
    </dgm:pt>
    <dgm:pt modelId="{628D25B5-1AA3-4ED6-9074-24E5F69E4BF3}" type="pres">
      <dgm:prSet presAssocID="{DE97A953-9245-42A2-867C-EF726E813395}" presName="compNode" presStyleCnt="0"/>
      <dgm:spPr/>
    </dgm:pt>
    <dgm:pt modelId="{5B155170-EA51-41A9-B806-0B8A2E49A801}" type="pres">
      <dgm:prSet presAssocID="{DE97A953-9245-42A2-867C-EF726E813395}" presName="bgRect" presStyleLbl="bgShp" presStyleIdx="1" presStyleCnt="3"/>
      <dgm:spPr/>
    </dgm:pt>
    <dgm:pt modelId="{899ED8D9-F5DF-4CE0-99CC-CF3F98DB738C}" type="pres">
      <dgm:prSet presAssocID="{DE97A953-9245-42A2-867C-EF726E813395}" presName="iconRect" presStyleLbl="node1" presStyleIdx="1" presStyleCnt="3" custFlipVert="1" custFlipHor="1" custScaleX="8850" custScaleY="1301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irplane"/>
        </a:ext>
      </dgm:extLst>
    </dgm:pt>
    <dgm:pt modelId="{E000ACFF-FB95-48C7-ACCC-4FAE2A5C5CBE}" type="pres">
      <dgm:prSet presAssocID="{DE97A953-9245-42A2-867C-EF726E813395}" presName="spaceRect" presStyleCnt="0"/>
      <dgm:spPr/>
    </dgm:pt>
    <dgm:pt modelId="{2868AEC1-746B-4894-946F-FEF4313E42C1}" type="pres">
      <dgm:prSet presAssocID="{DE97A953-9245-42A2-867C-EF726E813395}" presName="parTx" presStyleLbl="revTx" presStyleIdx="1" presStyleCnt="3">
        <dgm:presLayoutVars>
          <dgm:chMax val="0"/>
          <dgm:chPref val="0"/>
        </dgm:presLayoutVars>
      </dgm:prSet>
      <dgm:spPr/>
    </dgm:pt>
    <dgm:pt modelId="{F6EFF554-AF3D-41C7-A24A-40989A9F67F0}" type="pres">
      <dgm:prSet presAssocID="{BE8B0BD7-4171-4E86-B4C5-7E1BF9164E30}" presName="sibTrans" presStyleCnt="0"/>
      <dgm:spPr/>
    </dgm:pt>
    <dgm:pt modelId="{D6463FBA-CD15-43E7-B39C-81F2E4F1404F}" type="pres">
      <dgm:prSet presAssocID="{20684283-0D46-459F-8990-44A1D8D8137D}" presName="compNode" presStyleCnt="0"/>
      <dgm:spPr/>
    </dgm:pt>
    <dgm:pt modelId="{6947807A-5F8E-499D-B473-2BDC32F728E6}" type="pres">
      <dgm:prSet presAssocID="{20684283-0D46-459F-8990-44A1D8D8137D}" presName="bgRect" presStyleLbl="bgShp" presStyleIdx="2" presStyleCnt="3"/>
      <dgm:spPr/>
    </dgm:pt>
    <dgm:pt modelId="{7C29FD34-5983-49DC-9907-5832D34FE649}" type="pres">
      <dgm:prSet presAssocID="{20684283-0D46-459F-8990-44A1D8D8137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ud Computing"/>
        </a:ext>
      </dgm:extLst>
    </dgm:pt>
    <dgm:pt modelId="{E4BA46EF-3695-4DDD-8B61-E6465D2EC167}" type="pres">
      <dgm:prSet presAssocID="{20684283-0D46-459F-8990-44A1D8D8137D}" presName="spaceRect" presStyleCnt="0"/>
      <dgm:spPr/>
    </dgm:pt>
    <dgm:pt modelId="{62CA1535-0735-4A01-949E-8596E9A087AE}" type="pres">
      <dgm:prSet presAssocID="{20684283-0D46-459F-8990-44A1D8D8137D}" presName="parTx" presStyleLbl="revTx" presStyleIdx="2" presStyleCnt="3">
        <dgm:presLayoutVars>
          <dgm:chMax val="0"/>
          <dgm:chPref val="0"/>
        </dgm:presLayoutVars>
      </dgm:prSet>
      <dgm:spPr/>
    </dgm:pt>
  </dgm:ptLst>
  <dgm:cxnLst>
    <dgm:cxn modelId="{91002A2E-65B2-4024-8BF8-4FF87E4A7B16}" type="presOf" srcId="{20684283-0D46-459F-8990-44A1D8D8137D}" destId="{62CA1535-0735-4A01-949E-8596E9A087AE}" srcOrd="0" destOrd="0" presId="urn:microsoft.com/office/officeart/2018/2/layout/IconVerticalSolidList"/>
    <dgm:cxn modelId="{27E7B94E-D101-4E3E-BC25-0D95224765D1}" type="presOf" srcId="{3DF437EF-E70F-46E3-B0D9-08AA4D71CE63}" destId="{23FCF772-C06F-4427-A54F-9113BECEA724}" srcOrd="0" destOrd="0" presId="urn:microsoft.com/office/officeart/2018/2/layout/IconVerticalSolidList"/>
    <dgm:cxn modelId="{5E33BD82-C979-483C-9063-7A47930751D4}" srcId="{EED120C4-BA2E-43FD-ABCE-1D3D686ED85D}" destId="{3DF437EF-E70F-46E3-B0D9-08AA4D71CE63}" srcOrd="0" destOrd="0" parTransId="{B3313C0D-AF93-457E-A632-F2F8A4D46489}" sibTransId="{C5655E73-0AB4-4930-8214-DC13FA76DF62}"/>
    <dgm:cxn modelId="{E0C06494-A27D-4D0F-B1EF-9BB250F44955}" srcId="{EED120C4-BA2E-43FD-ABCE-1D3D686ED85D}" destId="{20684283-0D46-459F-8990-44A1D8D8137D}" srcOrd="2" destOrd="0" parTransId="{3EE607BC-2CB8-4EA5-B5CA-6AC6012ED1A0}" sibTransId="{B1C99061-FE24-45FA-8DA3-B3419D0B0AA3}"/>
    <dgm:cxn modelId="{B0A76DA6-632A-4668-BA22-A0D9C3D92F33}" type="presOf" srcId="{DE97A953-9245-42A2-867C-EF726E813395}" destId="{2868AEC1-746B-4894-946F-FEF4313E42C1}" srcOrd="0" destOrd="0" presId="urn:microsoft.com/office/officeart/2018/2/layout/IconVerticalSolidList"/>
    <dgm:cxn modelId="{5DCBFAE7-2277-43F8-BCCC-45284CE4F472}" srcId="{EED120C4-BA2E-43FD-ABCE-1D3D686ED85D}" destId="{DE97A953-9245-42A2-867C-EF726E813395}" srcOrd="1" destOrd="0" parTransId="{17666448-D20C-4AFA-B9D8-FDCBA92FD21A}" sibTransId="{BE8B0BD7-4171-4E86-B4C5-7E1BF9164E30}"/>
    <dgm:cxn modelId="{917794FA-C9C3-4D84-ADAB-7FBC88A6E8C3}" type="presOf" srcId="{EED120C4-BA2E-43FD-ABCE-1D3D686ED85D}" destId="{F8DB37DA-6478-4896-9C44-5DC3A7E1DA49}" srcOrd="0" destOrd="0" presId="urn:microsoft.com/office/officeart/2018/2/layout/IconVerticalSolidList"/>
    <dgm:cxn modelId="{A41E2B43-4CC0-43FF-810B-4DEA80E78A03}" type="presParOf" srcId="{F8DB37DA-6478-4896-9C44-5DC3A7E1DA49}" destId="{8055E4B2-6C76-4E07-9EEA-A0F8B12F48BB}" srcOrd="0" destOrd="0" presId="urn:microsoft.com/office/officeart/2018/2/layout/IconVerticalSolidList"/>
    <dgm:cxn modelId="{5C872258-8031-45FE-8AEB-D9F53B7796B9}" type="presParOf" srcId="{8055E4B2-6C76-4E07-9EEA-A0F8B12F48BB}" destId="{D571B7F0-06F4-4909-B1A1-0CC3839899DB}" srcOrd="0" destOrd="0" presId="urn:microsoft.com/office/officeart/2018/2/layout/IconVerticalSolidList"/>
    <dgm:cxn modelId="{A666DD5F-B273-4B76-9D43-5C8282CD5616}" type="presParOf" srcId="{8055E4B2-6C76-4E07-9EEA-A0F8B12F48BB}" destId="{F0CCCEAB-B77A-462B-B484-AC9CDAA298BD}" srcOrd="1" destOrd="0" presId="urn:microsoft.com/office/officeart/2018/2/layout/IconVerticalSolidList"/>
    <dgm:cxn modelId="{4ABA7339-E406-4699-816E-88D62084DFF8}" type="presParOf" srcId="{8055E4B2-6C76-4E07-9EEA-A0F8B12F48BB}" destId="{5EBB83F1-D9F1-4CE0-B29A-E9ABE3CC317F}" srcOrd="2" destOrd="0" presId="urn:microsoft.com/office/officeart/2018/2/layout/IconVerticalSolidList"/>
    <dgm:cxn modelId="{137C0BD3-C84A-4F43-955E-AAEE920A8832}" type="presParOf" srcId="{8055E4B2-6C76-4E07-9EEA-A0F8B12F48BB}" destId="{23FCF772-C06F-4427-A54F-9113BECEA724}" srcOrd="3" destOrd="0" presId="urn:microsoft.com/office/officeart/2018/2/layout/IconVerticalSolidList"/>
    <dgm:cxn modelId="{ED4D68E9-787C-4D2F-8793-D5FF41B167FC}" type="presParOf" srcId="{F8DB37DA-6478-4896-9C44-5DC3A7E1DA49}" destId="{FF9D64EB-ACD7-4C78-B1A7-9586D54BB23C}" srcOrd="1" destOrd="0" presId="urn:microsoft.com/office/officeart/2018/2/layout/IconVerticalSolidList"/>
    <dgm:cxn modelId="{2B7782D5-4116-4DBF-B49D-6E1598AC1B0C}" type="presParOf" srcId="{F8DB37DA-6478-4896-9C44-5DC3A7E1DA49}" destId="{628D25B5-1AA3-4ED6-9074-24E5F69E4BF3}" srcOrd="2" destOrd="0" presId="urn:microsoft.com/office/officeart/2018/2/layout/IconVerticalSolidList"/>
    <dgm:cxn modelId="{D59459FC-7126-4615-B576-FF8DAA9F7CF0}" type="presParOf" srcId="{628D25B5-1AA3-4ED6-9074-24E5F69E4BF3}" destId="{5B155170-EA51-41A9-B806-0B8A2E49A801}" srcOrd="0" destOrd="0" presId="urn:microsoft.com/office/officeart/2018/2/layout/IconVerticalSolidList"/>
    <dgm:cxn modelId="{73EEEAB8-A2B1-4683-9965-6AB8819317EE}" type="presParOf" srcId="{628D25B5-1AA3-4ED6-9074-24E5F69E4BF3}" destId="{899ED8D9-F5DF-4CE0-99CC-CF3F98DB738C}" srcOrd="1" destOrd="0" presId="urn:microsoft.com/office/officeart/2018/2/layout/IconVerticalSolidList"/>
    <dgm:cxn modelId="{8D3944F8-A65B-4B3C-9C32-D12BEA6170A4}" type="presParOf" srcId="{628D25B5-1AA3-4ED6-9074-24E5F69E4BF3}" destId="{E000ACFF-FB95-48C7-ACCC-4FAE2A5C5CBE}" srcOrd="2" destOrd="0" presId="urn:microsoft.com/office/officeart/2018/2/layout/IconVerticalSolidList"/>
    <dgm:cxn modelId="{269E0F06-D128-4D7B-8715-81B471103958}" type="presParOf" srcId="{628D25B5-1AA3-4ED6-9074-24E5F69E4BF3}" destId="{2868AEC1-746B-4894-946F-FEF4313E42C1}" srcOrd="3" destOrd="0" presId="urn:microsoft.com/office/officeart/2018/2/layout/IconVerticalSolidList"/>
    <dgm:cxn modelId="{C9BC0A3F-2E86-4490-BA50-7FD7D61F3CCB}" type="presParOf" srcId="{F8DB37DA-6478-4896-9C44-5DC3A7E1DA49}" destId="{F6EFF554-AF3D-41C7-A24A-40989A9F67F0}" srcOrd="3" destOrd="0" presId="urn:microsoft.com/office/officeart/2018/2/layout/IconVerticalSolidList"/>
    <dgm:cxn modelId="{6DF3AA7F-DF94-4E92-B006-D93840E5A760}" type="presParOf" srcId="{F8DB37DA-6478-4896-9C44-5DC3A7E1DA49}" destId="{D6463FBA-CD15-43E7-B39C-81F2E4F1404F}" srcOrd="4" destOrd="0" presId="urn:microsoft.com/office/officeart/2018/2/layout/IconVerticalSolidList"/>
    <dgm:cxn modelId="{87B6B60E-AE28-43BA-AC6C-72EBB41E8083}" type="presParOf" srcId="{D6463FBA-CD15-43E7-B39C-81F2E4F1404F}" destId="{6947807A-5F8E-499D-B473-2BDC32F728E6}" srcOrd="0" destOrd="0" presId="urn:microsoft.com/office/officeart/2018/2/layout/IconVerticalSolidList"/>
    <dgm:cxn modelId="{635F4D4B-74E6-45D9-AB9E-4DCE7BC92BBC}" type="presParOf" srcId="{D6463FBA-CD15-43E7-B39C-81F2E4F1404F}" destId="{7C29FD34-5983-49DC-9907-5832D34FE649}" srcOrd="1" destOrd="0" presId="urn:microsoft.com/office/officeart/2018/2/layout/IconVerticalSolidList"/>
    <dgm:cxn modelId="{AB2081F9-F3DD-481F-9615-FF10862980AF}" type="presParOf" srcId="{D6463FBA-CD15-43E7-B39C-81F2E4F1404F}" destId="{E4BA46EF-3695-4DDD-8B61-E6465D2EC167}" srcOrd="2" destOrd="0" presId="urn:microsoft.com/office/officeart/2018/2/layout/IconVerticalSolidList"/>
    <dgm:cxn modelId="{A20D9980-A9FB-4CB0-923A-27F35EEF9AE6}" type="presParOf" srcId="{D6463FBA-CD15-43E7-B39C-81F2E4F1404F}" destId="{62CA1535-0735-4A01-949E-8596E9A087A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C9887AF-918B-41E8-B1F2-4A53E00891A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C96AC61F-F4F6-4B3C-AB9B-AFF1C23BE4FD}">
      <dgm:prSet/>
      <dgm:spPr/>
      <dgm:t>
        <a:bodyPr/>
        <a:lstStyle/>
        <a:p>
          <a:r>
            <a:rPr lang="en-US"/>
            <a:t>Cloud hosted-solution for their website</a:t>
          </a:r>
        </a:p>
      </dgm:t>
    </dgm:pt>
    <dgm:pt modelId="{7084B59C-1E9A-473F-8999-ECF8F93B34EF}" type="parTrans" cxnId="{534F91F3-B8B6-429D-9267-F1A0DAC3EF3E}">
      <dgm:prSet/>
      <dgm:spPr/>
      <dgm:t>
        <a:bodyPr/>
        <a:lstStyle/>
        <a:p>
          <a:endParaRPr lang="en-US"/>
        </a:p>
      </dgm:t>
    </dgm:pt>
    <dgm:pt modelId="{983F5754-0A56-4848-984D-3BC840D2E4E5}" type="sibTrans" cxnId="{534F91F3-B8B6-429D-9267-F1A0DAC3EF3E}">
      <dgm:prSet/>
      <dgm:spPr/>
      <dgm:t>
        <a:bodyPr/>
        <a:lstStyle/>
        <a:p>
          <a:endParaRPr lang="en-US"/>
        </a:p>
      </dgm:t>
    </dgm:pt>
    <dgm:pt modelId="{F9AB5510-FB3A-47E5-87B5-18FBDD346169}">
      <dgm:prSet/>
      <dgm:spPr/>
      <dgm:t>
        <a:bodyPr/>
        <a:lstStyle/>
        <a:p>
          <a:r>
            <a:rPr lang="en-US"/>
            <a:t>Difficulty levels:</a:t>
          </a:r>
        </a:p>
      </dgm:t>
    </dgm:pt>
    <dgm:pt modelId="{595FD655-2B11-4940-B7A6-A100685A0CCC}" type="parTrans" cxnId="{D05ED775-151D-4E5A-B908-D963C45ACB2A}">
      <dgm:prSet/>
      <dgm:spPr/>
      <dgm:t>
        <a:bodyPr/>
        <a:lstStyle/>
        <a:p>
          <a:endParaRPr lang="en-US"/>
        </a:p>
      </dgm:t>
    </dgm:pt>
    <dgm:pt modelId="{9229B6AE-0522-4837-AC4A-55197229B4D2}" type="sibTrans" cxnId="{D05ED775-151D-4E5A-B908-D963C45ACB2A}">
      <dgm:prSet/>
      <dgm:spPr/>
      <dgm:t>
        <a:bodyPr/>
        <a:lstStyle/>
        <a:p>
          <a:endParaRPr lang="en-US"/>
        </a:p>
      </dgm:t>
    </dgm:pt>
    <dgm:pt modelId="{00A716E1-5241-4B9D-886A-639408A494B3}">
      <dgm:prSet/>
      <dgm:spPr/>
      <dgm:t>
        <a:bodyPr/>
        <a:lstStyle/>
        <a:p>
          <a:r>
            <a:rPr lang="en-US"/>
            <a:t>Level 1 – Host the website with use of Web App</a:t>
          </a:r>
        </a:p>
      </dgm:t>
    </dgm:pt>
    <dgm:pt modelId="{2F2418C8-09EB-444A-9EBD-70D4235A1117}" type="parTrans" cxnId="{B721118C-036F-46BB-B758-91F7EC4A59F1}">
      <dgm:prSet/>
      <dgm:spPr/>
      <dgm:t>
        <a:bodyPr/>
        <a:lstStyle/>
        <a:p>
          <a:endParaRPr lang="en-US"/>
        </a:p>
      </dgm:t>
    </dgm:pt>
    <dgm:pt modelId="{BDB7CF9F-F1BC-466A-B28F-51727AD90927}" type="sibTrans" cxnId="{B721118C-036F-46BB-B758-91F7EC4A59F1}">
      <dgm:prSet/>
      <dgm:spPr/>
      <dgm:t>
        <a:bodyPr/>
        <a:lstStyle/>
        <a:p>
          <a:endParaRPr lang="en-US"/>
        </a:p>
      </dgm:t>
    </dgm:pt>
    <dgm:pt modelId="{8993603E-40E3-4D5A-8EB0-EB06F7433154}">
      <dgm:prSet/>
      <dgm:spPr/>
      <dgm:t>
        <a:bodyPr/>
        <a:lstStyle/>
        <a:p>
          <a:r>
            <a:rPr lang="en-US" dirty="0"/>
            <a:t>Level 2 – Build a docker container and deploy it through Web App</a:t>
          </a:r>
        </a:p>
      </dgm:t>
    </dgm:pt>
    <dgm:pt modelId="{32BF1549-1601-49AA-850F-97E6E8BE171E}" type="parTrans" cxnId="{C7650F1E-2452-4032-A7A0-804D52BFF4EC}">
      <dgm:prSet/>
      <dgm:spPr/>
      <dgm:t>
        <a:bodyPr/>
        <a:lstStyle/>
        <a:p>
          <a:endParaRPr lang="en-US"/>
        </a:p>
      </dgm:t>
    </dgm:pt>
    <dgm:pt modelId="{3009F66A-E3A4-4128-8B44-E4DC9A4EBD4A}" type="sibTrans" cxnId="{C7650F1E-2452-4032-A7A0-804D52BFF4EC}">
      <dgm:prSet/>
      <dgm:spPr/>
      <dgm:t>
        <a:bodyPr/>
        <a:lstStyle/>
        <a:p>
          <a:endParaRPr lang="en-US"/>
        </a:p>
      </dgm:t>
    </dgm:pt>
    <dgm:pt modelId="{81512FE3-7AC8-4188-A692-387B4F7038AF}">
      <dgm:prSet/>
      <dgm:spPr/>
      <dgm:t>
        <a:bodyPr/>
        <a:lstStyle/>
        <a:p>
          <a:r>
            <a:rPr lang="en-US"/>
            <a:t>Level 3 -  Deploy an ACI solution from </a:t>
          </a:r>
          <a:r>
            <a:rPr lang="en-US">
              <a:latin typeface="Calibri Light" panose="020F0302020204030204"/>
            </a:rPr>
            <a:t>ACR.</a:t>
          </a:r>
          <a:endParaRPr lang="en-US"/>
        </a:p>
      </dgm:t>
    </dgm:pt>
    <dgm:pt modelId="{23340EA6-472D-47DA-95C9-226CACA21E8E}" type="parTrans" cxnId="{7855EBCF-08B4-4E72-838A-2891DCD18B5C}">
      <dgm:prSet/>
      <dgm:spPr/>
      <dgm:t>
        <a:bodyPr/>
        <a:lstStyle/>
        <a:p>
          <a:endParaRPr lang="en-US"/>
        </a:p>
      </dgm:t>
    </dgm:pt>
    <dgm:pt modelId="{31FFC3FC-B235-42F4-B9E9-51F8F7E9E84E}" type="sibTrans" cxnId="{7855EBCF-08B4-4E72-838A-2891DCD18B5C}">
      <dgm:prSet/>
      <dgm:spPr/>
      <dgm:t>
        <a:bodyPr/>
        <a:lstStyle/>
        <a:p>
          <a:endParaRPr lang="en-US"/>
        </a:p>
      </dgm:t>
    </dgm:pt>
    <dgm:pt modelId="{A116535A-E416-4492-AE2F-43D99B60EED1}">
      <dgm:prSet/>
      <dgm:spPr/>
      <dgm:t>
        <a:bodyPr/>
        <a:lstStyle/>
        <a:p>
          <a:r>
            <a:rPr lang="en-US"/>
            <a:t>Cost must be kept to a minimum</a:t>
          </a:r>
        </a:p>
      </dgm:t>
    </dgm:pt>
    <dgm:pt modelId="{29ADE114-69DD-4182-8FB8-A3C4887EC572}" type="parTrans" cxnId="{6B878B93-6A71-46A1-B0C5-D661FA4855AC}">
      <dgm:prSet/>
      <dgm:spPr/>
      <dgm:t>
        <a:bodyPr/>
        <a:lstStyle/>
        <a:p>
          <a:endParaRPr lang="en-US"/>
        </a:p>
      </dgm:t>
    </dgm:pt>
    <dgm:pt modelId="{026CE5D7-42C3-4473-A3A4-57E6470FFC37}" type="sibTrans" cxnId="{6B878B93-6A71-46A1-B0C5-D661FA4855AC}">
      <dgm:prSet/>
      <dgm:spPr/>
      <dgm:t>
        <a:bodyPr/>
        <a:lstStyle/>
        <a:p>
          <a:endParaRPr lang="en-US"/>
        </a:p>
      </dgm:t>
    </dgm:pt>
    <dgm:pt modelId="{E50B212F-2256-4563-B3E1-6DA7C1ADCA3A}">
      <dgm:prSet phldr="0"/>
      <dgm:spPr/>
      <dgm:t>
        <a:bodyPr/>
        <a:lstStyle/>
        <a:p>
          <a:pPr rtl="0"/>
          <a:r>
            <a:rPr lang="en-US">
              <a:latin typeface="Calibri Light" panose="020F0302020204030204"/>
            </a:rPr>
            <a:t> Give admin access for users in the tenant</a:t>
          </a:r>
        </a:p>
      </dgm:t>
    </dgm:pt>
    <dgm:pt modelId="{FA31DD2D-825C-4159-B7BC-64C0FF72AA2A}" type="parTrans" cxnId="{C7419D38-0625-1346-874D-7C906AE9A898}">
      <dgm:prSet/>
      <dgm:spPr/>
    </dgm:pt>
    <dgm:pt modelId="{D5DCD793-7D69-485D-98E4-66C24FE87560}" type="sibTrans" cxnId="{C7419D38-0625-1346-874D-7C906AE9A898}">
      <dgm:prSet/>
      <dgm:spPr/>
    </dgm:pt>
    <dgm:pt modelId="{D739B708-7602-460F-A7E0-1C0CE0C52F45}" type="pres">
      <dgm:prSet presAssocID="{DC9887AF-918B-41E8-B1F2-4A53E00891AB}" presName="linear" presStyleCnt="0">
        <dgm:presLayoutVars>
          <dgm:animLvl val="lvl"/>
          <dgm:resizeHandles val="exact"/>
        </dgm:presLayoutVars>
      </dgm:prSet>
      <dgm:spPr/>
    </dgm:pt>
    <dgm:pt modelId="{DF527D07-B6F0-4F13-A02B-660BC9B9C287}" type="pres">
      <dgm:prSet presAssocID="{C96AC61F-F4F6-4B3C-AB9B-AFF1C23BE4FD}" presName="parentText" presStyleLbl="node1" presStyleIdx="0" presStyleCnt="4">
        <dgm:presLayoutVars>
          <dgm:chMax val="0"/>
          <dgm:bulletEnabled val="1"/>
        </dgm:presLayoutVars>
      </dgm:prSet>
      <dgm:spPr/>
    </dgm:pt>
    <dgm:pt modelId="{3C3CAE47-DF93-4A14-A7A5-801C92973BF8}" type="pres">
      <dgm:prSet presAssocID="{983F5754-0A56-4848-984D-3BC840D2E4E5}" presName="spacer" presStyleCnt="0"/>
      <dgm:spPr/>
    </dgm:pt>
    <dgm:pt modelId="{EAB3D835-FB86-4787-B3EC-16D325B12408}" type="pres">
      <dgm:prSet presAssocID="{F9AB5510-FB3A-47E5-87B5-18FBDD346169}" presName="parentText" presStyleLbl="node1" presStyleIdx="1" presStyleCnt="4">
        <dgm:presLayoutVars>
          <dgm:chMax val="0"/>
          <dgm:bulletEnabled val="1"/>
        </dgm:presLayoutVars>
      </dgm:prSet>
      <dgm:spPr/>
    </dgm:pt>
    <dgm:pt modelId="{AF4F6103-F48D-49D1-A255-8984FB139C5C}" type="pres">
      <dgm:prSet presAssocID="{F9AB5510-FB3A-47E5-87B5-18FBDD346169}" presName="childText" presStyleLbl="revTx" presStyleIdx="0" presStyleCnt="1">
        <dgm:presLayoutVars>
          <dgm:bulletEnabled val="1"/>
        </dgm:presLayoutVars>
      </dgm:prSet>
      <dgm:spPr/>
    </dgm:pt>
    <dgm:pt modelId="{BFCA1EEE-8654-4988-9872-A69DB8CFF730}" type="pres">
      <dgm:prSet presAssocID="{E50B212F-2256-4563-B3E1-6DA7C1ADCA3A}" presName="parentText" presStyleLbl="node1" presStyleIdx="2" presStyleCnt="4">
        <dgm:presLayoutVars>
          <dgm:chMax val="0"/>
          <dgm:bulletEnabled val="1"/>
        </dgm:presLayoutVars>
      </dgm:prSet>
      <dgm:spPr/>
    </dgm:pt>
    <dgm:pt modelId="{A374E87F-DB25-4A28-A3AE-063C91BC0353}" type="pres">
      <dgm:prSet presAssocID="{D5DCD793-7D69-485D-98E4-66C24FE87560}" presName="spacer" presStyleCnt="0"/>
      <dgm:spPr/>
    </dgm:pt>
    <dgm:pt modelId="{9A044073-AF80-4118-BF98-A6C68C8A2D86}" type="pres">
      <dgm:prSet presAssocID="{A116535A-E416-4492-AE2F-43D99B60EED1}" presName="parentText" presStyleLbl="node1" presStyleIdx="3" presStyleCnt="4">
        <dgm:presLayoutVars>
          <dgm:chMax val="0"/>
          <dgm:bulletEnabled val="1"/>
        </dgm:presLayoutVars>
      </dgm:prSet>
      <dgm:spPr/>
    </dgm:pt>
  </dgm:ptLst>
  <dgm:cxnLst>
    <dgm:cxn modelId="{D31E8118-639D-430A-B1F1-C6D174FD058D}" type="presOf" srcId="{81512FE3-7AC8-4188-A692-387B4F7038AF}" destId="{AF4F6103-F48D-49D1-A255-8984FB139C5C}" srcOrd="0" destOrd="2" presId="urn:microsoft.com/office/officeart/2005/8/layout/vList2"/>
    <dgm:cxn modelId="{C7650F1E-2452-4032-A7A0-804D52BFF4EC}" srcId="{F9AB5510-FB3A-47E5-87B5-18FBDD346169}" destId="{8993603E-40E3-4D5A-8EB0-EB06F7433154}" srcOrd="1" destOrd="0" parTransId="{32BF1549-1601-49AA-850F-97E6E8BE171E}" sibTransId="{3009F66A-E3A4-4128-8B44-E4DC9A4EBD4A}"/>
    <dgm:cxn modelId="{E78CD431-7C6C-4A99-B086-BE8F5062E927}" type="presOf" srcId="{A116535A-E416-4492-AE2F-43D99B60EED1}" destId="{9A044073-AF80-4118-BF98-A6C68C8A2D86}" srcOrd="0" destOrd="0" presId="urn:microsoft.com/office/officeart/2005/8/layout/vList2"/>
    <dgm:cxn modelId="{C7419D38-0625-1346-874D-7C906AE9A898}" srcId="{DC9887AF-918B-41E8-B1F2-4A53E00891AB}" destId="{E50B212F-2256-4563-B3E1-6DA7C1ADCA3A}" srcOrd="2" destOrd="0" parTransId="{FA31DD2D-825C-4159-B7BC-64C0FF72AA2A}" sibTransId="{D5DCD793-7D69-485D-98E4-66C24FE87560}"/>
    <dgm:cxn modelId="{B2955467-F23D-421A-B5A0-FF9B49E14F35}" type="presOf" srcId="{C96AC61F-F4F6-4B3C-AB9B-AFF1C23BE4FD}" destId="{DF527D07-B6F0-4F13-A02B-660BC9B9C287}" srcOrd="0" destOrd="0" presId="urn:microsoft.com/office/officeart/2005/8/layout/vList2"/>
    <dgm:cxn modelId="{D05ED775-151D-4E5A-B908-D963C45ACB2A}" srcId="{DC9887AF-918B-41E8-B1F2-4A53E00891AB}" destId="{F9AB5510-FB3A-47E5-87B5-18FBDD346169}" srcOrd="1" destOrd="0" parTransId="{595FD655-2B11-4940-B7A6-A100685A0CCC}" sibTransId="{9229B6AE-0522-4837-AC4A-55197229B4D2}"/>
    <dgm:cxn modelId="{B326197A-3586-1E4A-9B57-1A4654B34D55}" type="presOf" srcId="{E50B212F-2256-4563-B3E1-6DA7C1ADCA3A}" destId="{BFCA1EEE-8654-4988-9872-A69DB8CFF730}" srcOrd="0" destOrd="0" presId="urn:microsoft.com/office/officeart/2005/8/layout/vList2"/>
    <dgm:cxn modelId="{1E2BE77D-456E-4AB2-8C27-5DD1DBBBADF5}" type="presOf" srcId="{DC9887AF-918B-41E8-B1F2-4A53E00891AB}" destId="{D739B708-7602-460F-A7E0-1C0CE0C52F45}" srcOrd="0" destOrd="0" presId="urn:microsoft.com/office/officeart/2005/8/layout/vList2"/>
    <dgm:cxn modelId="{B721118C-036F-46BB-B758-91F7EC4A59F1}" srcId="{F9AB5510-FB3A-47E5-87B5-18FBDD346169}" destId="{00A716E1-5241-4B9D-886A-639408A494B3}" srcOrd="0" destOrd="0" parTransId="{2F2418C8-09EB-444A-9EBD-70D4235A1117}" sibTransId="{BDB7CF9F-F1BC-466A-B28F-51727AD90927}"/>
    <dgm:cxn modelId="{47AAA290-87BC-4E9E-BF12-2B6DD5D49BAB}" type="presOf" srcId="{8993603E-40E3-4D5A-8EB0-EB06F7433154}" destId="{AF4F6103-F48D-49D1-A255-8984FB139C5C}" srcOrd="0" destOrd="1" presId="urn:microsoft.com/office/officeart/2005/8/layout/vList2"/>
    <dgm:cxn modelId="{6B878B93-6A71-46A1-B0C5-D661FA4855AC}" srcId="{DC9887AF-918B-41E8-B1F2-4A53E00891AB}" destId="{A116535A-E416-4492-AE2F-43D99B60EED1}" srcOrd="3" destOrd="0" parTransId="{29ADE114-69DD-4182-8FB8-A3C4887EC572}" sibTransId="{026CE5D7-42C3-4473-A3A4-57E6470FFC37}"/>
    <dgm:cxn modelId="{6510A5A5-E2E9-4CB4-A0C9-2CD0140808B0}" type="presOf" srcId="{F9AB5510-FB3A-47E5-87B5-18FBDD346169}" destId="{EAB3D835-FB86-4787-B3EC-16D325B12408}" srcOrd="0" destOrd="0" presId="urn:microsoft.com/office/officeart/2005/8/layout/vList2"/>
    <dgm:cxn modelId="{D1105BA6-FA8F-42D9-AC6F-D40CE28D3069}" type="presOf" srcId="{00A716E1-5241-4B9D-886A-639408A494B3}" destId="{AF4F6103-F48D-49D1-A255-8984FB139C5C}" srcOrd="0" destOrd="0" presId="urn:microsoft.com/office/officeart/2005/8/layout/vList2"/>
    <dgm:cxn modelId="{7855EBCF-08B4-4E72-838A-2891DCD18B5C}" srcId="{F9AB5510-FB3A-47E5-87B5-18FBDD346169}" destId="{81512FE3-7AC8-4188-A692-387B4F7038AF}" srcOrd="2" destOrd="0" parTransId="{23340EA6-472D-47DA-95C9-226CACA21E8E}" sibTransId="{31FFC3FC-B235-42F4-B9E9-51F8F7E9E84E}"/>
    <dgm:cxn modelId="{534F91F3-B8B6-429D-9267-F1A0DAC3EF3E}" srcId="{DC9887AF-918B-41E8-B1F2-4A53E00891AB}" destId="{C96AC61F-F4F6-4B3C-AB9B-AFF1C23BE4FD}" srcOrd="0" destOrd="0" parTransId="{7084B59C-1E9A-473F-8999-ECF8F93B34EF}" sibTransId="{983F5754-0A56-4848-984D-3BC840D2E4E5}"/>
    <dgm:cxn modelId="{B5011A2E-36F9-41A6-83E9-E7D756826B9B}" type="presParOf" srcId="{D739B708-7602-460F-A7E0-1C0CE0C52F45}" destId="{DF527D07-B6F0-4F13-A02B-660BC9B9C287}" srcOrd="0" destOrd="0" presId="urn:microsoft.com/office/officeart/2005/8/layout/vList2"/>
    <dgm:cxn modelId="{EF950E4C-B9DA-413E-8A98-DC4081DE11E6}" type="presParOf" srcId="{D739B708-7602-460F-A7E0-1C0CE0C52F45}" destId="{3C3CAE47-DF93-4A14-A7A5-801C92973BF8}" srcOrd="1" destOrd="0" presId="urn:microsoft.com/office/officeart/2005/8/layout/vList2"/>
    <dgm:cxn modelId="{9AF353D5-62B9-417D-B1AA-8A25DBBAF592}" type="presParOf" srcId="{D739B708-7602-460F-A7E0-1C0CE0C52F45}" destId="{EAB3D835-FB86-4787-B3EC-16D325B12408}" srcOrd="2" destOrd="0" presId="urn:microsoft.com/office/officeart/2005/8/layout/vList2"/>
    <dgm:cxn modelId="{620E192E-0F4E-4311-9DDA-02DEAF49B90A}" type="presParOf" srcId="{D739B708-7602-460F-A7E0-1C0CE0C52F45}" destId="{AF4F6103-F48D-49D1-A255-8984FB139C5C}" srcOrd="3" destOrd="0" presId="urn:microsoft.com/office/officeart/2005/8/layout/vList2"/>
    <dgm:cxn modelId="{5E3504DC-AA2A-594B-ABDC-5CEC32022BF2}" type="presParOf" srcId="{D739B708-7602-460F-A7E0-1C0CE0C52F45}" destId="{BFCA1EEE-8654-4988-9872-A69DB8CFF730}" srcOrd="4" destOrd="0" presId="urn:microsoft.com/office/officeart/2005/8/layout/vList2"/>
    <dgm:cxn modelId="{329EE45A-60AC-7E4A-9EF3-3C34E97D7656}" type="presParOf" srcId="{D739B708-7602-460F-A7E0-1C0CE0C52F45}" destId="{A374E87F-DB25-4A28-A3AE-063C91BC0353}" srcOrd="5" destOrd="0" presId="urn:microsoft.com/office/officeart/2005/8/layout/vList2"/>
    <dgm:cxn modelId="{C5810C76-7C75-433D-BF57-36EA57221FA9}" type="presParOf" srcId="{D739B708-7602-460F-A7E0-1C0CE0C52F45}" destId="{9A044073-AF80-4118-BF98-A6C68C8A2D8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1B7F0-06F4-4909-B1A1-0CC3839899DB}">
      <dsp:nvSpPr>
        <dsp:cNvPr id="0" name=""/>
        <dsp:cNvSpPr/>
      </dsp:nvSpPr>
      <dsp:spPr>
        <a:xfrm>
          <a:off x="0" y="671"/>
          <a:ext cx="6263640" cy="15723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0CCCEAB-B77A-462B-B484-AC9CDAA298BD}">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3FCF772-C06F-4427-A54F-9113BECEA724}">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844550">
            <a:lnSpc>
              <a:spcPct val="100000"/>
            </a:lnSpc>
            <a:spcBef>
              <a:spcPct val="0"/>
            </a:spcBef>
            <a:spcAft>
              <a:spcPct val="35000"/>
            </a:spcAft>
            <a:buNone/>
          </a:pPr>
          <a:r>
            <a:rPr lang="en-US" sz="1900" kern="1200"/>
            <a:t>Contoso Coffee is a small coffee house that </a:t>
          </a:r>
          <a:r>
            <a:rPr lang="en-US" sz="1900" kern="1200">
              <a:latin typeface="Calibri Light" panose="020F0302020204030204"/>
            </a:rPr>
            <a:t>will opening</a:t>
          </a:r>
          <a:r>
            <a:rPr lang="en-US" sz="1900" kern="1200"/>
            <a:t> </a:t>
          </a:r>
          <a:r>
            <a:rPr lang="en-US" sz="1900" kern="1200">
              <a:latin typeface="Calibri Light" panose="020F0302020204030204"/>
            </a:rPr>
            <a:t>soon</a:t>
          </a:r>
        </a:p>
      </dsp:txBody>
      <dsp:txXfrm>
        <a:off x="1816103" y="671"/>
        <a:ext cx="4447536" cy="1572384"/>
      </dsp:txXfrm>
    </dsp:sp>
    <dsp:sp modelId="{5B155170-EA51-41A9-B806-0B8A2E49A801}">
      <dsp:nvSpPr>
        <dsp:cNvPr id="0" name=""/>
        <dsp:cNvSpPr/>
      </dsp:nvSpPr>
      <dsp:spPr>
        <a:xfrm>
          <a:off x="0" y="1966151"/>
          <a:ext cx="6263640" cy="15723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99ED8D9-F5DF-4CE0-99CC-CF3F98DB738C}">
      <dsp:nvSpPr>
        <dsp:cNvPr id="0" name=""/>
        <dsp:cNvSpPr/>
      </dsp:nvSpPr>
      <dsp:spPr>
        <a:xfrm flipH="1" flipV="1">
          <a:off x="869783" y="2696079"/>
          <a:ext cx="76535" cy="1125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868AEC1-746B-4894-946F-FEF4313E42C1}">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844550">
            <a:lnSpc>
              <a:spcPct val="100000"/>
            </a:lnSpc>
            <a:spcBef>
              <a:spcPct val="0"/>
            </a:spcBef>
            <a:spcAft>
              <a:spcPct val="35000"/>
            </a:spcAft>
            <a:buNone/>
          </a:pPr>
          <a:r>
            <a:rPr lang="en-US" sz="1900" kern="1200"/>
            <a:t>London and New York</a:t>
          </a:r>
        </a:p>
      </dsp:txBody>
      <dsp:txXfrm>
        <a:off x="1816103" y="1966151"/>
        <a:ext cx="4447536" cy="1572384"/>
      </dsp:txXfrm>
    </dsp:sp>
    <dsp:sp modelId="{6947807A-5F8E-499D-B473-2BDC32F728E6}">
      <dsp:nvSpPr>
        <dsp:cNvPr id="0" name=""/>
        <dsp:cNvSpPr/>
      </dsp:nvSpPr>
      <dsp:spPr>
        <a:xfrm>
          <a:off x="0" y="3931632"/>
          <a:ext cx="6263640" cy="157238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C29FD34-5983-49DC-9907-5832D34FE649}">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2CA1535-0735-4A01-949E-8596E9A087AE}">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844550">
            <a:lnSpc>
              <a:spcPct val="100000"/>
            </a:lnSpc>
            <a:spcBef>
              <a:spcPct val="0"/>
            </a:spcBef>
            <a:spcAft>
              <a:spcPct val="35000"/>
            </a:spcAft>
            <a:buNone/>
          </a:pPr>
          <a:r>
            <a:rPr lang="en-US" sz="1900" kern="1200"/>
            <a:t>They are looking for a cloud hosted solution for their website and data storage</a:t>
          </a:r>
          <a:r>
            <a:rPr lang="en-US" sz="1900" kern="1200">
              <a:latin typeface="Calibri Light" panose="020F0302020204030204"/>
            </a:rPr>
            <a:t>.</a:t>
          </a:r>
          <a:endParaRPr lang="en-US" sz="1900" kern="1200"/>
        </a:p>
      </dsp:txBody>
      <dsp:txXfrm>
        <a:off x="1816103" y="3931632"/>
        <a:ext cx="4447536" cy="15723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27D07-B6F0-4F13-A02B-660BC9B9C287}">
      <dsp:nvSpPr>
        <dsp:cNvPr id="0" name=""/>
        <dsp:cNvSpPr/>
      </dsp:nvSpPr>
      <dsp:spPr>
        <a:xfrm>
          <a:off x="0" y="735961"/>
          <a:ext cx="6544854" cy="69556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Cloud hosted-solution for their website</a:t>
          </a:r>
        </a:p>
      </dsp:txBody>
      <dsp:txXfrm>
        <a:off x="33955" y="769916"/>
        <a:ext cx="6476944" cy="627655"/>
      </dsp:txXfrm>
    </dsp:sp>
    <dsp:sp modelId="{EAB3D835-FB86-4787-B3EC-16D325B12408}">
      <dsp:nvSpPr>
        <dsp:cNvPr id="0" name=""/>
        <dsp:cNvSpPr/>
      </dsp:nvSpPr>
      <dsp:spPr>
        <a:xfrm>
          <a:off x="0" y="1515046"/>
          <a:ext cx="6544854" cy="69556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Difficulty levels:</a:t>
          </a:r>
        </a:p>
      </dsp:txBody>
      <dsp:txXfrm>
        <a:off x="33955" y="1549001"/>
        <a:ext cx="6476944" cy="627655"/>
      </dsp:txXfrm>
    </dsp:sp>
    <dsp:sp modelId="{AF4F6103-F48D-49D1-A255-8984FB139C5C}">
      <dsp:nvSpPr>
        <dsp:cNvPr id="0" name=""/>
        <dsp:cNvSpPr/>
      </dsp:nvSpPr>
      <dsp:spPr>
        <a:xfrm>
          <a:off x="0" y="2210611"/>
          <a:ext cx="6544854" cy="1500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799"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a:t>Level 1 – Host the website with use of Web App</a:t>
          </a:r>
        </a:p>
        <a:p>
          <a:pPr marL="228600" lvl="1" indent="-228600" algn="l" defTabSz="1022350">
            <a:lnSpc>
              <a:spcPct val="90000"/>
            </a:lnSpc>
            <a:spcBef>
              <a:spcPct val="0"/>
            </a:spcBef>
            <a:spcAft>
              <a:spcPct val="20000"/>
            </a:spcAft>
            <a:buChar char="•"/>
          </a:pPr>
          <a:r>
            <a:rPr lang="en-US" sz="2300" kern="1200" dirty="0"/>
            <a:t>Level 2 – Build a docker container and deploy it through Web App</a:t>
          </a:r>
        </a:p>
        <a:p>
          <a:pPr marL="228600" lvl="1" indent="-228600" algn="l" defTabSz="1022350">
            <a:lnSpc>
              <a:spcPct val="90000"/>
            </a:lnSpc>
            <a:spcBef>
              <a:spcPct val="0"/>
            </a:spcBef>
            <a:spcAft>
              <a:spcPct val="20000"/>
            </a:spcAft>
            <a:buChar char="•"/>
          </a:pPr>
          <a:r>
            <a:rPr lang="en-US" sz="2300" kern="1200"/>
            <a:t>Level 3 -  Deploy an ACI solution from </a:t>
          </a:r>
          <a:r>
            <a:rPr lang="en-US" sz="2300" kern="1200">
              <a:latin typeface="Calibri Light" panose="020F0302020204030204"/>
            </a:rPr>
            <a:t>ACR.</a:t>
          </a:r>
          <a:endParaRPr lang="en-US" sz="2300" kern="1200"/>
        </a:p>
      </dsp:txBody>
      <dsp:txXfrm>
        <a:off x="0" y="2210611"/>
        <a:ext cx="6544854" cy="1500750"/>
      </dsp:txXfrm>
    </dsp:sp>
    <dsp:sp modelId="{BFCA1EEE-8654-4988-9872-A69DB8CFF730}">
      <dsp:nvSpPr>
        <dsp:cNvPr id="0" name=""/>
        <dsp:cNvSpPr/>
      </dsp:nvSpPr>
      <dsp:spPr>
        <a:xfrm>
          <a:off x="0" y="3711361"/>
          <a:ext cx="6544854" cy="69556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a:latin typeface="Calibri Light" panose="020F0302020204030204"/>
            </a:rPr>
            <a:t> Give admin access for users in the tenant</a:t>
          </a:r>
        </a:p>
      </dsp:txBody>
      <dsp:txXfrm>
        <a:off x="33955" y="3745316"/>
        <a:ext cx="6476944" cy="627655"/>
      </dsp:txXfrm>
    </dsp:sp>
    <dsp:sp modelId="{9A044073-AF80-4118-BF98-A6C68C8A2D86}">
      <dsp:nvSpPr>
        <dsp:cNvPr id="0" name=""/>
        <dsp:cNvSpPr/>
      </dsp:nvSpPr>
      <dsp:spPr>
        <a:xfrm>
          <a:off x="0" y="4490446"/>
          <a:ext cx="6544854" cy="69556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Cost must be kept to a minimum</a:t>
          </a:r>
        </a:p>
      </dsp:txBody>
      <dsp:txXfrm>
        <a:off x="33955" y="4524401"/>
        <a:ext cx="6476944" cy="62765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6B15A6-E5F2-42C8-89B9-6332FCC0839C}" type="datetimeFigureOut">
              <a:t>17/09/2022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4EB13-51A9-4FDB-BD2B-DFA2F7158C93}" type="slidenum">
              <a:t>‹#›</a:t>
            </a:fld>
            <a:endParaRPr lang="en-US"/>
          </a:p>
        </p:txBody>
      </p:sp>
    </p:spTree>
    <p:extLst>
      <p:ext uri="{BB962C8B-B14F-4D97-AF65-F5344CB8AC3E}">
        <p14:creationId xmlns:p14="http://schemas.microsoft.com/office/powerpoint/2010/main" val="2611170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cs typeface="Calibri"/>
              </a:rPr>
              <a:t>Hamzeh:</a:t>
            </a:r>
          </a:p>
          <a:p>
            <a:pPr marL="628650" lvl="1" indent="-171450">
              <a:buFont typeface="Arial" panose="020B0604020202020204" pitchFamily="34" charset="0"/>
              <a:buChar char="•"/>
            </a:pPr>
            <a:r>
              <a:rPr lang="en-US" dirty="0">
                <a:cs typeface="Calibri"/>
              </a:rPr>
              <a:t>Introduction of the Contoso Coffee</a:t>
            </a:r>
          </a:p>
          <a:p>
            <a:pPr marL="628650" lvl="1" indent="-171450">
              <a:buFont typeface="Arial" panose="020B0604020202020204" pitchFamily="34" charset="0"/>
              <a:buChar char="•"/>
            </a:pPr>
            <a:r>
              <a:rPr lang="en-US" dirty="0">
                <a:cs typeface="Calibri"/>
              </a:rPr>
              <a:t>What we will cover</a:t>
            </a:r>
          </a:p>
          <a:p>
            <a:pPr marL="628650" lvl="1" indent="-171450">
              <a:buFont typeface="Arial" panose="020B0604020202020204" pitchFamily="34" charset="0"/>
              <a:buChar char="•"/>
            </a:pPr>
            <a:r>
              <a:rPr lang="en-US" dirty="0">
                <a:cs typeface="Calibri"/>
              </a:rPr>
              <a:t>Customers requirements</a:t>
            </a:r>
          </a:p>
          <a:p>
            <a:pPr marL="171450" indent="-171450">
              <a:buFont typeface="Arial" panose="020B0604020202020204" pitchFamily="34" charset="0"/>
              <a:buChar char="•"/>
            </a:pPr>
            <a:endParaRPr lang="en-US" dirty="0">
              <a:cs typeface="Calibri"/>
            </a:endParaRPr>
          </a:p>
          <a:p>
            <a:pPr marL="171450" indent="-171450">
              <a:buFont typeface="Arial" panose="020B0604020202020204" pitchFamily="34" charset="0"/>
              <a:buChar char="•"/>
            </a:pPr>
            <a:r>
              <a:rPr lang="en-US" dirty="0">
                <a:cs typeface="Calibri"/>
              </a:rPr>
              <a:t>Runar:</a:t>
            </a:r>
          </a:p>
          <a:p>
            <a:pPr marL="628650" lvl="1" indent="-171450">
              <a:buFont typeface="Arial" panose="020B0604020202020204" pitchFamily="34" charset="0"/>
              <a:buChar char="•"/>
            </a:pPr>
            <a:r>
              <a:rPr lang="en-US" dirty="0">
                <a:cs typeface="Calibri"/>
              </a:rPr>
              <a:t>Work as a junior consultant for Atea in Bergen</a:t>
            </a:r>
          </a:p>
          <a:p>
            <a:pPr marL="628650" lvl="1" indent="-171450">
              <a:buFont typeface="Arial" panose="020B0604020202020204" pitchFamily="34" charset="0"/>
              <a:buChar char="•"/>
            </a:pPr>
            <a:r>
              <a:rPr lang="en-US" dirty="0">
                <a:cs typeface="Calibri"/>
              </a:rPr>
              <a:t>Design and creation of AD for the tenant</a:t>
            </a:r>
          </a:p>
          <a:p>
            <a:pPr marL="628650" lvl="1" indent="-171450">
              <a:buFont typeface="Arial" panose="020B0604020202020204" pitchFamily="34" charset="0"/>
              <a:buChar char="•"/>
            </a:pPr>
            <a:r>
              <a:rPr lang="en-US" dirty="0">
                <a:cs typeface="Calibri"/>
              </a:rPr>
              <a:t>As well as hosting solutions for the website with use of ACI and ACR</a:t>
            </a:r>
          </a:p>
          <a:p>
            <a:pPr marL="628650" lvl="1" indent="-171450">
              <a:buFont typeface="Arial" panose="020B0604020202020204" pitchFamily="34" charset="0"/>
              <a:buChar char="•"/>
            </a:pPr>
            <a:r>
              <a:rPr lang="en-US" dirty="0">
                <a:cs typeface="Calibri"/>
              </a:rPr>
              <a:t>Storage Account </a:t>
            </a:r>
          </a:p>
          <a:p>
            <a:pPr marL="171450" indent="-171450">
              <a:buFont typeface="Arial" panose="020B0604020202020204" pitchFamily="34" charset="0"/>
              <a:buChar char="•"/>
            </a:pPr>
            <a:endParaRPr lang="en-US" dirty="0">
              <a:cs typeface="Calibri"/>
            </a:endParaRPr>
          </a:p>
          <a:p>
            <a:pPr marL="171450" indent="-171450">
              <a:buFont typeface="Arial" panose="020B0604020202020204" pitchFamily="34" charset="0"/>
              <a:buChar char="•"/>
            </a:pPr>
            <a:r>
              <a:rPr lang="en-US" dirty="0">
                <a:cs typeface="Calibri"/>
              </a:rPr>
              <a:t>Adrees:</a:t>
            </a:r>
          </a:p>
          <a:p>
            <a:pPr marL="628650" lvl="1" indent="-171450">
              <a:buFont typeface="Arial" panose="020B0604020202020204" pitchFamily="34" charset="0"/>
              <a:buChar char="•"/>
            </a:pPr>
            <a:r>
              <a:rPr lang="en-US" dirty="0">
                <a:cs typeface="Calibri"/>
              </a:rPr>
              <a:t>Traffic Manager – How the website will remain redundant and load-balanced</a:t>
            </a:r>
          </a:p>
          <a:p>
            <a:pPr marL="628650" lvl="1" indent="-171450">
              <a:buFont typeface="Arial" panose="020B0604020202020204" pitchFamily="34" charset="0"/>
              <a:buChar char="•"/>
            </a:pPr>
            <a:endParaRPr lang="en-US" dirty="0">
              <a:cs typeface="Calibri"/>
            </a:endParaRPr>
          </a:p>
        </p:txBody>
      </p:sp>
      <p:sp>
        <p:nvSpPr>
          <p:cNvPr id="4" name="Slide Number Placeholder 3"/>
          <p:cNvSpPr>
            <a:spLocks noGrp="1"/>
          </p:cNvSpPr>
          <p:nvPr>
            <p:ph type="sldNum" sz="quarter" idx="5"/>
          </p:nvPr>
        </p:nvSpPr>
        <p:spPr/>
        <p:txBody>
          <a:bodyPr/>
          <a:lstStyle/>
          <a:p>
            <a:fld id="{3D24EB13-51A9-4FDB-BD2B-DFA2F7158C93}" type="slidenum">
              <a:rPr lang="en-US"/>
              <a:t>2</a:t>
            </a:fld>
            <a:endParaRPr lang="en-US"/>
          </a:p>
        </p:txBody>
      </p:sp>
    </p:spTree>
    <p:extLst>
      <p:ext uri="{BB962C8B-B14F-4D97-AF65-F5344CB8AC3E}">
        <p14:creationId xmlns:p14="http://schemas.microsoft.com/office/powerpoint/2010/main" val="690369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As of now</a:t>
            </a:r>
          </a:p>
          <a:p>
            <a:pPr marL="171450" indent="-171450">
              <a:buFont typeface="Arial" panose="020B0604020202020204" pitchFamily="34" charset="0"/>
              <a:buChar char="•"/>
            </a:pPr>
            <a:r>
              <a:rPr lang="en-NO" dirty="0"/>
              <a:t>UK South &amp; New York</a:t>
            </a:r>
          </a:p>
        </p:txBody>
      </p:sp>
      <p:sp>
        <p:nvSpPr>
          <p:cNvPr id="4" name="Slide Number Placeholder 3"/>
          <p:cNvSpPr>
            <a:spLocks noGrp="1"/>
          </p:cNvSpPr>
          <p:nvPr>
            <p:ph type="sldNum" sz="quarter" idx="5"/>
          </p:nvPr>
        </p:nvSpPr>
        <p:spPr/>
        <p:txBody>
          <a:bodyPr/>
          <a:lstStyle/>
          <a:p>
            <a:fld id="{3D24EB13-51A9-4FDB-BD2B-DFA2F7158C93}" type="slidenum">
              <a:rPr lang="en-NO" smtClean="0"/>
              <a:t>16</a:t>
            </a:fld>
            <a:endParaRPr lang="en-NO"/>
          </a:p>
        </p:txBody>
      </p:sp>
    </p:spTree>
    <p:extLst>
      <p:ext uri="{BB962C8B-B14F-4D97-AF65-F5344CB8AC3E}">
        <p14:creationId xmlns:p14="http://schemas.microsoft.com/office/powerpoint/2010/main" val="959568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3D24EB13-51A9-4FDB-BD2B-DFA2F7158C93}" type="slidenum">
              <a:rPr lang="en-NO" smtClean="0"/>
              <a:t>20</a:t>
            </a:fld>
            <a:endParaRPr lang="en-NO"/>
          </a:p>
        </p:txBody>
      </p:sp>
    </p:spTree>
    <p:extLst>
      <p:ext uri="{BB962C8B-B14F-4D97-AF65-F5344CB8AC3E}">
        <p14:creationId xmlns:p14="http://schemas.microsoft.com/office/powerpoint/2010/main" val="1301211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a:t>First </a:t>
            </a:r>
            <a:r>
              <a:rPr lang="en-NO" err="1"/>
              <a:t>of</a:t>
            </a:r>
            <a:r>
              <a:rPr lang="en-NO"/>
              <a:t> all, </a:t>
            </a:r>
            <a:r>
              <a:rPr lang="en-NO" err="1"/>
              <a:t>Traffic</a:t>
            </a:r>
            <a:r>
              <a:rPr lang="en-NO"/>
              <a:t> Manager is a Global </a:t>
            </a:r>
            <a:r>
              <a:rPr lang="en-NO" err="1"/>
              <a:t>Azure</a:t>
            </a:r>
            <a:r>
              <a:rPr lang="en-NO"/>
              <a:t> service </a:t>
            </a:r>
            <a:r>
              <a:rPr lang="en-NO" err="1"/>
              <a:t>that</a:t>
            </a:r>
            <a:r>
              <a:rPr lang="en-NO"/>
              <a:t> runs in </a:t>
            </a:r>
            <a:r>
              <a:rPr lang="en-NO" err="1"/>
              <a:t>layer</a:t>
            </a:r>
            <a:r>
              <a:rPr lang="en-NO"/>
              <a:t> 7, used to </a:t>
            </a:r>
            <a:r>
              <a:rPr lang="en-NO" err="1"/>
              <a:t>redirect</a:t>
            </a:r>
            <a:r>
              <a:rPr lang="en-NO"/>
              <a:t> </a:t>
            </a:r>
            <a:r>
              <a:rPr lang="en-NO" err="1"/>
              <a:t>users</a:t>
            </a:r>
            <a:r>
              <a:rPr lang="en-NO"/>
              <a:t> to </a:t>
            </a:r>
            <a:r>
              <a:rPr lang="en-NO" err="1"/>
              <a:t>the</a:t>
            </a:r>
            <a:r>
              <a:rPr lang="en-NO"/>
              <a:t> </a:t>
            </a:r>
            <a:r>
              <a:rPr lang="en-NO" err="1"/>
              <a:t>nearest</a:t>
            </a:r>
            <a:r>
              <a:rPr lang="en-NO"/>
              <a:t> </a:t>
            </a:r>
            <a:r>
              <a:rPr lang="en-NO" err="1"/>
              <a:t>external</a:t>
            </a:r>
            <a:r>
              <a:rPr lang="en-NO"/>
              <a:t> </a:t>
            </a:r>
            <a:r>
              <a:rPr lang="en-NO" err="1"/>
              <a:t>endpoint</a:t>
            </a:r>
            <a:r>
              <a:rPr lang="en-NO"/>
              <a:t>. This </a:t>
            </a:r>
            <a:r>
              <a:rPr lang="en-NO" err="1"/>
              <a:t>method</a:t>
            </a:r>
            <a:r>
              <a:rPr lang="en-NO"/>
              <a:t> is </a:t>
            </a:r>
            <a:r>
              <a:rPr lang="en-NO" err="1"/>
              <a:t>known</a:t>
            </a:r>
            <a:r>
              <a:rPr lang="en-NO"/>
              <a:t> as a </a:t>
            </a:r>
            <a:r>
              <a:rPr lang="en-NO" err="1"/>
              <a:t>performance</a:t>
            </a:r>
            <a:r>
              <a:rPr lang="en-NO"/>
              <a:t> </a:t>
            </a:r>
            <a:r>
              <a:rPr lang="en-NO" err="1"/>
              <a:t>based</a:t>
            </a:r>
            <a:r>
              <a:rPr lang="en-NO"/>
              <a:t> </a:t>
            </a:r>
            <a:r>
              <a:rPr lang="en-NO" err="1"/>
              <a:t>routing</a:t>
            </a:r>
            <a:r>
              <a:rPr lang="en-NO"/>
              <a:t>. </a:t>
            </a:r>
            <a:r>
              <a:rPr lang="en-NO" err="1"/>
              <a:t>Which</a:t>
            </a:r>
            <a:r>
              <a:rPr lang="en-NO"/>
              <a:t> </a:t>
            </a:r>
            <a:r>
              <a:rPr lang="en-NO" err="1"/>
              <a:t>means</a:t>
            </a:r>
            <a:r>
              <a:rPr lang="en-NO"/>
              <a:t> </a:t>
            </a:r>
            <a:r>
              <a:rPr lang="en-NO" err="1"/>
              <a:t>that</a:t>
            </a:r>
            <a:r>
              <a:rPr lang="en-NO"/>
              <a:t> </a:t>
            </a:r>
            <a:r>
              <a:rPr lang="en-NO" err="1"/>
              <a:t>the</a:t>
            </a:r>
            <a:r>
              <a:rPr lang="en-NO"/>
              <a:t> </a:t>
            </a:r>
            <a:r>
              <a:rPr lang="en-NO" err="1"/>
              <a:t>traffic</a:t>
            </a:r>
            <a:r>
              <a:rPr lang="en-NO"/>
              <a:t> manager </a:t>
            </a:r>
            <a:r>
              <a:rPr lang="en-NO" err="1"/>
              <a:t>will</a:t>
            </a:r>
            <a:r>
              <a:rPr lang="en-NO"/>
              <a:t> </a:t>
            </a:r>
            <a:r>
              <a:rPr lang="en-NO" err="1"/>
              <a:t>redirect</a:t>
            </a:r>
            <a:r>
              <a:rPr lang="en-NO"/>
              <a:t> </a:t>
            </a:r>
            <a:r>
              <a:rPr lang="en-NO" err="1"/>
              <a:t>users</a:t>
            </a:r>
            <a:r>
              <a:rPr lang="en-NO"/>
              <a:t> to </a:t>
            </a:r>
            <a:r>
              <a:rPr lang="en-NO" err="1"/>
              <a:t>another</a:t>
            </a:r>
            <a:r>
              <a:rPr lang="en-NO"/>
              <a:t> </a:t>
            </a:r>
            <a:r>
              <a:rPr lang="en-NO" err="1"/>
              <a:t>endpoint</a:t>
            </a:r>
            <a:r>
              <a:rPr lang="en-NO"/>
              <a:t> </a:t>
            </a:r>
            <a:r>
              <a:rPr lang="en-NO" err="1"/>
              <a:t>if</a:t>
            </a:r>
            <a:r>
              <a:rPr lang="en-NO"/>
              <a:t> </a:t>
            </a:r>
            <a:r>
              <a:rPr lang="en-NO" err="1"/>
              <a:t>the</a:t>
            </a:r>
            <a:r>
              <a:rPr lang="en-NO"/>
              <a:t> </a:t>
            </a:r>
            <a:r>
              <a:rPr lang="en-NO" err="1"/>
              <a:t>closest</a:t>
            </a:r>
            <a:r>
              <a:rPr lang="en-NO"/>
              <a:t> </a:t>
            </a:r>
            <a:r>
              <a:rPr lang="en-NO" err="1"/>
              <a:t>endpoint</a:t>
            </a:r>
            <a:r>
              <a:rPr lang="en-NO"/>
              <a:t> is </a:t>
            </a:r>
            <a:r>
              <a:rPr lang="en-NO" err="1"/>
              <a:t>unavailable</a:t>
            </a:r>
            <a:r>
              <a:rPr lang="en-NO"/>
              <a:t>.</a:t>
            </a:r>
            <a:endParaRPr lang="nb-NO" err="1">
              <a:cs typeface="Calibri"/>
            </a:endParaRPr>
          </a:p>
          <a:p>
            <a:endParaRPr lang="en-NO"/>
          </a:p>
          <a:p>
            <a:r>
              <a:rPr lang="en-NO"/>
              <a:t>The Container Instances are connected to the Traffic Manager with an associated Fully Qualified Domain Name. The FQDN remains static and won't change, but the public IP address on the other hand is dynamic and will change. We encountered this kind of issue when we used the public IP address to the external endpoints, which is why we changed to the FQDN.</a:t>
            </a:r>
            <a:endParaRPr lang="en-NO">
              <a:cs typeface="Calibri"/>
            </a:endParaRPr>
          </a:p>
          <a:p>
            <a:endParaRPr lang="en-NO"/>
          </a:p>
          <a:p>
            <a:r>
              <a:rPr lang="en-NO"/>
              <a:t>As shown in the illustration, the Container Instances uses a common storage account that will contain the images which will be displayed on the web site.</a:t>
            </a:r>
            <a:endParaRPr lang="en-NO">
              <a:cs typeface="Calibri"/>
            </a:endParaRPr>
          </a:p>
          <a:p>
            <a:pPr marL="171450" indent="-171450">
              <a:buFont typeface="Arial" panose="020B0604020202020204" pitchFamily="34" charset="0"/>
              <a:buChar char="•"/>
            </a:pPr>
            <a:endParaRPr lang="en-NO"/>
          </a:p>
          <a:p>
            <a:endParaRPr lang="en-NO"/>
          </a:p>
        </p:txBody>
      </p:sp>
      <p:sp>
        <p:nvSpPr>
          <p:cNvPr id="4" name="Slide Number Placeholder 3"/>
          <p:cNvSpPr>
            <a:spLocks noGrp="1"/>
          </p:cNvSpPr>
          <p:nvPr>
            <p:ph type="sldNum" sz="quarter" idx="5"/>
          </p:nvPr>
        </p:nvSpPr>
        <p:spPr/>
        <p:txBody>
          <a:bodyPr/>
          <a:lstStyle/>
          <a:p>
            <a:fld id="{3D24EB13-51A9-4FDB-BD2B-DFA2F7158C93}" type="slidenum">
              <a:rPr lang="en-NO" smtClean="0"/>
              <a:t>22</a:t>
            </a:fld>
            <a:endParaRPr lang="en-NO"/>
          </a:p>
        </p:txBody>
      </p:sp>
    </p:spTree>
    <p:extLst>
      <p:ext uri="{BB962C8B-B14F-4D97-AF65-F5344CB8AC3E}">
        <p14:creationId xmlns:p14="http://schemas.microsoft.com/office/powerpoint/2010/main" val="3380531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 We used the </a:t>
            </a:r>
            <a:r>
              <a:rPr lang="en-NO" err="1"/>
              <a:t>nslookup</a:t>
            </a:r>
            <a:r>
              <a:rPr lang="en-NO" dirty="0"/>
              <a:t> command to gather the public IP address of the Container Instance, and got </a:t>
            </a:r>
            <a:r>
              <a:rPr lang="en-NO"/>
              <a:t>an</a:t>
            </a:r>
            <a:r>
              <a:rPr lang="en-NO" dirty="0"/>
              <a:t> address that originates from South UK</a:t>
            </a:r>
          </a:p>
        </p:txBody>
      </p:sp>
      <p:sp>
        <p:nvSpPr>
          <p:cNvPr id="4" name="Slide Number Placeholder 3"/>
          <p:cNvSpPr>
            <a:spLocks noGrp="1"/>
          </p:cNvSpPr>
          <p:nvPr>
            <p:ph type="sldNum" sz="quarter" idx="5"/>
          </p:nvPr>
        </p:nvSpPr>
        <p:spPr/>
        <p:txBody>
          <a:bodyPr/>
          <a:lstStyle/>
          <a:p>
            <a:fld id="{3D24EB13-51A9-4FDB-BD2B-DFA2F7158C93}" type="slidenum">
              <a:rPr lang="en-NO" smtClean="0"/>
              <a:t>23</a:t>
            </a:fld>
            <a:endParaRPr lang="en-NO"/>
          </a:p>
        </p:txBody>
      </p:sp>
    </p:spTree>
    <p:extLst>
      <p:ext uri="{BB962C8B-B14F-4D97-AF65-F5344CB8AC3E}">
        <p14:creationId xmlns:p14="http://schemas.microsoft.com/office/powerpoint/2010/main" val="1867671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 Afterwards, we connected a client to a VPN server located in the US, and attempted to nslookup the website</a:t>
            </a:r>
          </a:p>
          <a:p>
            <a:r>
              <a:rPr lang="en-NO" dirty="0"/>
              <a:t>* We then recieved an IP address that originates from the East US 2 region</a:t>
            </a:r>
            <a:endParaRPr lang="en-NO" dirty="0">
              <a:cs typeface="Calibri"/>
            </a:endParaRPr>
          </a:p>
        </p:txBody>
      </p:sp>
      <p:sp>
        <p:nvSpPr>
          <p:cNvPr id="4" name="Slide Number Placeholder 3"/>
          <p:cNvSpPr>
            <a:spLocks noGrp="1"/>
          </p:cNvSpPr>
          <p:nvPr>
            <p:ph type="sldNum" sz="quarter" idx="5"/>
          </p:nvPr>
        </p:nvSpPr>
        <p:spPr/>
        <p:txBody>
          <a:bodyPr/>
          <a:lstStyle/>
          <a:p>
            <a:fld id="{3D24EB13-51A9-4FDB-BD2B-DFA2F7158C93}" type="slidenum">
              <a:rPr lang="en-NO" smtClean="0"/>
              <a:t>24</a:t>
            </a:fld>
            <a:endParaRPr lang="en-NO"/>
          </a:p>
        </p:txBody>
      </p:sp>
    </p:spTree>
    <p:extLst>
      <p:ext uri="{BB962C8B-B14F-4D97-AF65-F5344CB8AC3E}">
        <p14:creationId xmlns:p14="http://schemas.microsoft.com/office/powerpoint/2010/main" val="2052859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3D24EB13-51A9-4FDB-BD2B-DFA2F7158C93}" type="slidenum">
              <a:rPr lang="en-NO" smtClean="0"/>
              <a:t>26</a:t>
            </a:fld>
            <a:endParaRPr lang="en-NO"/>
          </a:p>
        </p:txBody>
      </p:sp>
    </p:spTree>
    <p:extLst>
      <p:ext uri="{BB962C8B-B14F-4D97-AF65-F5344CB8AC3E}">
        <p14:creationId xmlns:p14="http://schemas.microsoft.com/office/powerpoint/2010/main" val="166949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The design of the active directory has been covered in regards to strengthen overall tnant security and to easen future administration</a:t>
            </a:r>
          </a:p>
          <a:p>
            <a:pPr marL="171450" indent="-171450">
              <a:buFont typeface="Arial" panose="020B0604020202020204" pitchFamily="34" charset="0"/>
              <a:buChar char="•"/>
            </a:pPr>
            <a:r>
              <a:rPr lang="en-NO" dirty="0"/>
              <a:t>How Docker Images is built and deployed to the cloud with use of Container Registry and Instance.</a:t>
            </a:r>
          </a:p>
          <a:p>
            <a:pPr marL="171450" indent="-171450">
              <a:buFont typeface="Arial" panose="020B0604020202020204" pitchFamily="34" charset="0"/>
              <a:buChar char="•"/>
            </a:pPr>
            <a:r>
              <a:rPr lang="en-NO" dirty="0"/>
              <a:t>How Storage Account is used and associated with the deployed website.</a:t>
            </a:r>
            <a:br>
              <a:rPr lang="en-NO" dirty="0"/>
            </a:br>
            <a:r>
              <a:rPr lang="en-NO" dirty="0"/>
              <a:t>	* By previewing the stored images with use of Shared-Access-Signature tokens</a:t>
            </a:r>
          </a:p>
          <a:p>
            <a:pPr marL="1085850" lvl="2" indent="-171450">
              <a:buFont typeface="Arial" panose="020B0604020202020204" pitchFamily="34" charset="0"/>
              <a:buChar char="•"/>
            </a:pPr>
            <a:r>
              <a:rPr lang="en-NO" dirty="0"/>
              <a:t>As well as how the requested archiving rule could cause access issues to the stored images</a:t>
            </a:r>
          </a:p>
          <a:p>
            <a:pPr marL="171450" indent="-171450">
              <a:buFont typeface="Arial" panose="020B0604020202020204" pitchFamily="34" charset="0"/>
              <a:buChar char="•"/>
            </a:pPr>
            <a:r>
              <a:rPr lang="en-NO" dirty="0"/>
              <a:t>How Traffic Manager provides the need of mantaining the rendundancy and load-balancing the traffic to the website</a:t>
            </a:r>
          </a:p>
          <a:p>
            <a:pPr marL="171450" indent="-171450">
              <a:buFont typeface="Arial" panose="020B0604020202020204" pitchFamily="34" charset="0"/>
              <a:buChar char="•"/>
            </a:pPr>
            <a:endParaRPr lang="en-NO" dirty="0"/>
          </a:p>
        </p:txBody>
      </p:sp>
      <p:sp>
        <p:nvSpPr>
          <p:cNvPr id="4" name="Slide Number Placeholder 3"/>
          <p:cNvSpPr>
            <a:spLocks noGrp="1"/>
          </p:cNvSpPr>
          <p:nvPr>
            <p:ph type="sldNum" sz="quarter" idx="5"/>
          </p:nvPr>
        </p:nvSpPr>
        <p:spPr/>
        <p:txBody>
          <a:bodyPr/>
          <a:lstStyle/>
          <a:p>
            <a:fld id="{3D24EB13-51A9-4FDB-BD2B-DFA2F7158C93}" type="slidenum">
              <a:rPr lang="en-NO" smtClean="0"/>
              <a:t>27</a:t>
            </a:fld>
            <a:endParaRPr lang="en-NO"/>
          </a:p>
        </p:txBody>
      </p:sp>
    </p:spTree>
    <p:extLst>
      <p:ext uri="{BB962C8B-B14F-4D97-AF65-F5344CB8AC3E}">
        <p14:creationId xmlns:p14="http://schemas.microsoft.com/office/powerpoint/2010/main" val="864913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3D24EB13-51A9-4FDB-BD2B-DFA2F7158C93}" type="slidenum">
              <a:rPr lang="en-NO" smtClean="0"/>
              <a:t>3</a:t>
            </a:fld>
            <a:endParaRPr lang="en-NO"/>
          </a:p>
        </p:txBody>
      </p:sp>
    </p:spTree>
    <p:extLst>
      <p:ext uri="{BB962C8B-B14F-4D97-AF65-F5344CB8AC3E}">
        <p14:creationId xmlns:p14="http://schemas.microsoft.com/office/powerpoint/2010/main" val="685048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endParaRPr lang="en-US" dirty="0">
              <a:cs typeface="Calibri"/>
            </a:endParaRPr>
          </a:p>
          <a:p>
            <a:endParaRPr lang="en-US" dirty="0">
              <a:cs typeface="Calibri"/>
            </a:endParaRPr>
          </a:p>
          <a:p>
            <a:r>
              <a:rPr lang="en-US" dirty="0">
                <a:cs typeface="Calibri"/>
              </a:rPr>
              <a:t>Cost:</a:t>
            </a:r>
          </a:p>
          <a:p>
            <a:pPr marL="171450" indent="-171450">
              <a:buFont typeface="Arial" panose="020B0604020202020204" pitchFamily="34" charset="0"/>
              <a:buChar char="•"/>
            </a:pPr>
            <a:r>
              <a:rPr lang="en-US" dirty="0">
                <a:cs typeface="Calibri"/>
              </a:rPr>
              <a:t>We must consider that the cost must be kept to a minimum</a:t>
            </a:r>
          </a:p>
          <a:p>
            <a:pPr marL="171450" indent="-171450">
              <a:buFont typeface="Arial" panose="020B0604020202020204" pitchFamily="34" charset="0"/>
              <a:buChar char="•"/>
            </a:pPr>
            <a:endParaRPr lang="en-US" dirty="0">
              <a:cs typeface="Calibri"/>
            </a:endParaRPr>
          </a:p>
          <a:p>
            <a:pPr marL="171450" indent="-171450">
              <a:buFont typeface="Arial" panose="020B0604020202020204" pitchFamily="34" charset="0"/>
              <a:buChar char="•"/>
            </a:pPr>
            <a:endParaRPr lang="en-US" dirty="0">
              <a:cs typeface="Calibri"/>
            </a:endParaRPr>
          </a:p>
          <a:p>
            <a:pPr marL="171450" indent="-171450">
              <a:buFont typeface="Arial" panose="020B0604020202020204" pitchFamily="34" charset="0"/>
              <a:buChar char="•"/>
            </a:pPr>
            <a:endParaRPr lang="en-US" dirty="0">
              <a:cs typeface="Calibri"/>
            </a:endParaRPr>
          </a:p>
        </p:txBody>
      </p:sp>
      <p:sp>
        <p:nvSpPr>
          <p:cNvPr id="4" name="Slide Number Placeholder 3"/>
          <p:cNvSpPr>
            <a:spLocks noGrp="1"/>
          </p:cNvSpPr>
          <p:nvPr>
            <p:ph type="sldNum" sz="quarter" idx="5"/>
          </p:nvPr>
        </p:nvSpPr>
        <p:spPr/>
        <p:txBody>
          <a:bodyPr/>
          <a:lstStyle/>
          <a:p>
            <a:fld id="{3D24EB13-51A9-4FDB-BD2B-DFA2F7158C93}" type="slidenum">
              <a:rPr lang="en-US"/>
              <a:t>4</a:t>
            </a:fld>
            <a:endParaRPr lang="en-US"/>
          </a:p>
        </p:txBody>
      </p:sp>
    </p:spTree>
    <p:extLst>
      <p:ext uri="{BB962C8B-B14F-4D97-AF65-F5344CB8AC3E}">
        <p14:creationId xmlns:p14="http://schemas.microsoft.com/office/powerpoint/2010/main" val="4170045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Jeg skal bytte ut bildet litt senere Hamzeh. Vi må få med bilde av alle de andre mappene på GitHub</a:t>
            </a:r>
          </a:p>
        </p:txBody>
      </p:sp>
      <p:sp>
        <p:nvSpPr>
          <p:cNvPr id="4" name="Slide Number Placeholder 3"/>
          <p:cNvSpPr>
            <a:spLocks noGrp="1"/>
          </p:cNvSpPr>
          <p:nvPr>
            <p:ph type="sldNum" sz="quarter" idx="5"/>
          </p:nvPr>
        </p:nvSpPr>
        <p:spPr/>
        <p:txBody>
          <a:bodyPr/>
          <a:lstStyle/>
          <a:p>
            <a:fld id="{3D24EB13-51A9-4FDB-BD2B-DFA2F7158C93}" type="slidenum">
              <a:rPr lang="en-NO" smtClean="0"/>
              <a:t>6</a:t>
            </a:fld>
            <a:endParaRPr lang="en-NO"/>
          </a:p>
        </p:txBody>
      </p:sp>
    </p:spTree>
    <p:extLst>
      <p:ext uri="{BB962C8B-B14F-4D97-AF65-F5344CB8AC3E}">
        <p14:creationId xmlns:p14="http://schemas.microsoft.com/office/powerpoint/2010/main" val="447788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a:cs typeface="Calibri"/>
              </a:rPr>
              <a:t>USERS &amp; GROUPS:</a:t>
            </a:r>
          </a:p>
          <a:p>
            <a:pPr>
              <a:lnSpc>
                <a:spcPct val="150000"/>
              </a:lnSpc>
            </a:pPr>
            <a:r>
              <a:rPr lang="en-US" dirty="0">
                <a:cs typeface="Calibri"/>
              </a:rPr>
              <a:t>*  Designed in a way that makes future administration easier and strengthen security based on LPP</a:t>
            </a:r>
          </a:p>
          <a:p>
            <a:pPr marL="171450" indent="-171450">
              <a:lnSpc>
                <a:spcPct val="150000"/>
              </a:lnSpc>
              <a:buFont typeface="Arial" panose="020B0604020202020204" pitchFamily="34" charset="0"/>
              <a:buChar char="•"/>
            </a:pPr>
            <a:r>
              <a:rPr lang="en-US" dirty="0">
                <a:cs typeface="Calibri"/>
              </a:rPr>
              <a:t>Placed into groups based on their department &amp; roles.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dirty="0">
                <a:cs typeface="Calibri"/>
              </a:rPr>
              <a:t>Project Managers ⫸ Container Registry Developers ⫸ ArcPull &amp; ArcPush</a:t>
            </a:r>
          </a:p>
          <a:p>
            <a:pPr marL="171450" indent="-171450">
              <a:lnSpc>
                <a:spcPct val="150000"/>
              </a:lnSpc>
              <a:buFont typeface="Arial" panose="020B0604020202020204" pitchFamily="34" charset="0"/>
              <a:buChar char="•"/>
            </a:pPr>
            <a:r>
              <a:rPr lang="en-US" dirty="0">
                <a:cs typeface="Calibri"/>
              </a:rPr>
              <a:t>Same thing as the other security groups</a:t>
            </a:r>
          </a:p>
          <a:p>
            <a:pPr marL="171450" indent="-171450">
              <a:lnSpc>
                <a:spcPct val="150000"/>
              </a:lnSpc>
              <a:buFont typeface="Arial" panose="020B0604020202020204" pitchFamily="34" charset="0"/>
              <a:buChar char="•"/>
            </a:pPr>
            <a:endParaRPr lang="en-US" dirty="0">
              <a:cs typeface="Calibri"/>
            </a:endParaRPr>
          </a:p>
          <a:p>
            <a:r>
              <a:rPr lang="en-US" dirty="0">
                <a:cs typeface="Calibri"/>
              </a:rPr>
              <a:t>RESOURCE GROUP:</a:t>
            </a:r>
          </a:p>
          <a:p>
            <a:pPr marL="171450" indent="-171450">
              <a:buFont typeface="Arial" panose="020B0604020202020204" pitchFamily="34" charset="0"/>
              <a:buChar char="•"/>
            </a:pPr>
            <a:r>
              <a:rPr lang="en-US" dirty="0">
                <a:cs typeface="Calibri"/>
              </a:rPr>
              <a:t>Resources related to the Website – Keep it structured</a:t>
            </a:r>
          </a:p>
          <a:p>
            <a:pPr marL="171450" indent="-171450">
              <a:buFont typeface="Arial" panose="020B0604020202020204" pitchFamily="34" charset="0"/>
              <a:buChar char="•"/>
            </a:pPr>
            <a:r>
              <a:rPr lang="en-US" dirty="0">
                <a:cs typeface="Calibri"/>
              </a:rPr>
              <a:t>Assign your own custom policy (TAG) –  Automate simple admin tasks.</a:t>
            </a:r>
          </a:p>
          <a:p>
            <a:pPr marL="171450" indent="-171450">
              <a:buFont typeface="Arial" panose="020B0604020202020204" pitchFamily="34" charset="0"/>
              <a:buChar char="•"/>
            </a:pPr>
            <a:r>
              <a:rPr lang="en-US" dirty="0">
                <a:cs typeface="Calibri"/>
              </a:rPr>
              <a:t>Track billing of resources associated with the website</a:t>
            </a:r>
          </a:p>
          <a:p>
            <a:pPr marL="171450" indent="-171450">
              <a:buFont typeface="Arial" panose="020B0604020202020204" pitchFamily="34" charset="0"/>
              <a:buChar char="•"/>
            </a:pPr>
            <a:endParaRPr lang="en-US" dirty="0">
              <a:cs typeface="Calibri"/>
            </a:endParaRPr>
          </a:p>
          <a:p>
            <a:r>
              <a:rPr lang="en-US" dirty="0">
                <a:cs typeface="Calibri"/>
              </a:rPr>
              <a:t>* And the reason why is that we can easily administrate the resources within the same resource group and as well automate simple tasks like applying an enforced policy that will make the resources inherit the resource group tag.</a:t>
            </a:r>
          </a:p>
          <a:p>
            <a:r>
              <a:rPr lang="en-US" dirty="0">
                <a:cs typeface="Calibri"/>
              </a:rPr>
              <a:t>* Which then makes it possible for Bob to track the billing of every resources that is associated with the common inherited tag.</a:t>
            </a:r>
          </a:p>
          <a:p>
            <a:r>
              <a:rPr lang="en-US" dirty="0">
                <a:cs typeface="Calibri"/>
              </a:rPr>
              <a:t>* And as well – Dave is placed into a group that has admin access to the resource group, and Mark is placed to a group that has the ReadOnly permission.</a:t>
            </a:r>
          </a:p>
          <a:p>
            <a:r>
              <a:rPr lang="en-US" dirty="0">
                <a:cs typeface="Calibri"/>
              </a:rPr>
              <a:t>* By using groups like in this scenario – Makes future administration easier. Like assigning new users into the same group.</a:t>
            </a:r>
          </a:p>
          <a:p>
            <a:pPr marL="171450" indent="-171450">
              <a:lnSpc>
                <a:spcPct val="150000"/>
              </a:lnSpc>
              <a:buFont typeface="Arial" panose="020B0604020202020204" pitchFamily="34" charset="0"/>
              <a:buChar char="•"/>
            </a:pPr>
            <a:endParaRPr lang="en-US" dirty="0">
              <a:cs typeface="Calibri"/>
            </a:endParaRPr>
          </a:p>
          <a:p>
            <a:pPr marL="171450" indent="-171450">
              <a:lnSpc>
                <a:spcPct val="150000"/>
              </a:lnSpc>
              <a:buFont typeface="Arial" panose="020B0604020202020204" pitchFamily="34" charset="0"/>
              <a:buChar char="•"/>
            </a:pPr>
            <a:endParaRPr lang="en-US" dirty="0">
              <a:cs typeface="Calibri"/>
            </a:endParaRPr>
          </a:p>
          <a:p>
            <a:pPr marL="171450" indent="-171450">
              <a:buFont typeface="Arial" panose="020B0604020202020204" pitchFamily="34" charset="0"/>
              <a:buChar char="•"/>
            </a:pPr>
            <a:endParaRPr lang="en-US" dirty="0">
              <a:cs typeface="Calibri"/>
            </a:endParaRPr>
          </a:p>
          <a:p>
            <a:r>
              <a:rPr lang="en-US" dirty="0">
                <a:cs typeface="Calibri"/>
              </a:rPr>
              <a:t>* To make future administration easier – For instance, Bob can then assign new users</a:t>
            </a:r>
          </a:p>
          <a:p>
            <a:r>
              <a:rPr lang="en-US" dirty="0">
                <a:cs typeface="Calibri"/>
              </a:rPr>
              <a:t>*</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br>
              <a:rPr lang="en-US" dirty="0">
                <a:cs typeface="+mn-lt"/>
              </a:rPr>
            </a:br>
            <a:r>
              <a:rPr lang="en-US" dirty="0">
                <a:cs typeface="Calibri"/>
              </a:rPr>
              <a:t>* The reason why we placed them into the Developer group, was to assign the users within the Manager group sufficient permissions to push &amp; pull docker images to the container registry.</a:t>
            </a:r>
            <a:endParaRPr lang="en-US" dirty="0"/>
          </a:p>
          <a:p>
            <a:endParaRPr lang="en-US" dirty="0">
              <a:cs typeface="Calibri"/>
            </a:endParaRPr>
          </a:p>
          <a:p>
            <a:r>
              <a:rPr lang="en-US" dirty="0">
                <a:cs typeface="Calibri"/>
              </a:rPr>
              <a:t>GLOBAL ADMIN:</a:t>
            </a:r>
          </a:p>
          <a:p>
            <a:r>
              <a:rPr lang="en-US" dirty="0">
                <a:cs typeface="Calibri"/>
              </a:rPr>
              <a:t>We decided to create a standalone Global Admin account for the Contoso Coffee Tenant by separating it from the users. </a:t>
            </a:r>
            <a:br>
              <a:rPr lang="en-US" dirty="0">
                <a:cs typeface="+mn-lt"/>
              </a:rPr>
            </a:br>
            <a:r>
              <a:rPr lang="en-US" dirty="0">
                <a:cs typeface="Calibri"/>
              </a:rPr>
              <a:t>This is due to security reasons – and mainly because of Least Privilege Principle. There is no reason for an active user to have an unnecessary permissions to everything in Azure.</a:t>
            </a:r>
            <a:endParaRPr lang="en-US" dirty="0"/>
          </a:p>
          <a:p>
            <a:r>
              <a:rPr lang="en-US" dirty="0">
                <a:cs typeface="+mn-lt"/>
              </a:rPr>
              <a:t>Instead, the user account is given the sufficient permission that is needed to do their work in Azure.</a:t>
            </a:r>
            <a:br>
              <a:rPr lang="en-US" dirty="0">
                <a:cs typeface="+mn-lt"/>
              </a:rPr>
            </a:br>
            <a:r>
              <a:rPr lang="en-US" dirty="0">
                <a:cs typeface="Calibri"/>
              </a:rPr>
              <a:t>  </a:t>
            </a:r>
          </a:p>
          <a:p>
            <a:r>
              <a:rPr lang="en-US" dirty="0">
                <a:cs typeface="Calibri"/>
              </a:rPr>
              <a:t>* The Global Admin account will remain secured with additional security features like Multi-Factor Authentication and Conditional-Access Control. </a:t>
            </a:r>
            <a:endParaRPr lang="en-US" dirty="0"/>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3D24EB13-51A9-4FDB-BD2B-DFA2F7158C93}" type="slidenum">
              <a:t>10</a:t>
            </a:fld>
            <a:endParaRPr lang="en-US"/>
          </a:p>
        </p:txBody>
      </p:sp>
    </p:spTree>
    <p:extLst>
      <p:ext uri="{BB962C8B-B14F-4D97-AF65-F5344CB8AC3E}">
        <p14:creationId xmlns:p14="http://schemas.microsoft.com/office/powerpoint/2010/main" val="1908392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DOCKER :</a:t>
            </a:r>
          </a:p>
          <a:p>
            <a:pPr marL="171450" indent="-171450">
              <a:buFont typeface="Arial" panose="020B0604020202020204" pitchFamily="34" charset="0"/>
              <a:buChar char="•"/>
            </a:pPr>
            <a:r>
              <a:rPr lang="en-NO" dirty="0"/>
              <a:t>Virtualization engine tool that is used to run containerized environment with a base image.</a:t>
            </a:r>
          </a:p>
          <a:p>
            <a:pPr marL="171450" indent="-171450">
              <a:buFont typeface="Arial" panose="020B0604020202020204" pitchFamily="34" charset="0"/>
              <a:buChar char="•"/>
            </a:pPr>
            <a:r>
              <a:rPr lang="en-NO" dirty="0"/>
              <a:t>In comparison to a traditional VMs – It is known its effectiveness in regards to performance and scalability</a:t>
            </a:r>
          </a:p>
          <a:p>
            <a:pPr marL="171450" indent="-171450">
              <a:buFont typeface="Arial" panose="020B0604020202020204" pitchFamily="34" charset="0"/>
              <a:buChar char="•"/>
            </a:pPr>
            <a:r>
              <a:rPr lang="en-NO" dirty="0"/>
              <a:t>Dockerfile – Set of instructions for the docker to build an nginx image with Linux Alpine.</a:t>
            </a:r>
          </a:p>
          <a:p>
            <a:pPr marL="171450" indent="-171450">
              <a:buFont typeface="Arial" panose="020B0604020202020204" pitchFamily="34" charset="0"/>
              <a:buChar char="•"/>
            </a:pPr>
            <a:r>
              <a:rPr lang="en-NO" dirty="0"/>
              <a:t>HTML files is extracted into the image, and set to a nginx ownership.</a:t>
            </a:r>
          </a:p>
          <a:p>
            <a:pPr marL="171450" indent="-171450">
              <a:buFont typeface="Arial" panose="020B0604020202020204" pitchFamily="34" charset="0"/>
              <a:buChar char="•"/>
            </a:pPr>
            <a:r>
              <a:rPr lang="en-NO" dirty="0"/>
              <a:t>Lastly – allows HTTP to be exposed.</a:t>
            </a:r>
          </a:p>
          <a:p>
            <a:pPr marL="171450" indent="-171450">
              <a:buFont typeface="Arial" panose="020B0604020202020204" pitchFamily="34" charset="0"/>
              <a:buChar char="•"/>
            </a:pPr>
            <a:r>
              <a:rPr lang="en-NO" dirty="0"/>
              <a:t>Real life – HTTPS (443)</a:t>
            </a:r>
          </a:p>
        </p:txBody>
      </p:sp>
      <p:sp>
        <p:nvSpPr>
          <p:cNvPr id="4" name="Slide Number Placeholder 3"/>
          <p:cNvSpPr>
            <a:spLocks noGrp="1"/>
          </p:cNvSpPr>
          <p:nvPr>
            <p:ph type="sldNum" sz="quarter" idx="5"/>
          </p:nvPr>
        </p:nvSpPr>
        <p:spPr/>
        <p:txBody>
          <a:bodyPr/>
          <a:lstStyle/>
          <a:p>
            <a:fld id="{3D24EB13-51A9-4FDB-BD2B-DFA2F7158C93}" type="slidenum">
              <a:rPr lang="en-NO" smtClean="0"/>
              <a:t>12</a:t>
            </a:fld>
            <a:endParaRPr lang="en-NO"/>
          </a:p>
        </p:txBody>
      </p:sp>
    </p:spTree>
    <p:extLst>
      <p:ext uri="{BB962C8B-B14F-4D97-AF65-F5344CB8AC3E}">
        <p14:creationId xmlns:p14="http://schemas.microsoft.com/office/powerpoint/2010/main" val="1766486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In order to build – Git clone repository</a:t>
            </a:r>
          </a:p>
          <a:p>
            <a:pPr marL="171450" indent="-171450">
              <a:buFont typeface="Arial" panose="020B0604020202020204" pitchFamily="34" charset="0"/>
              <a:buChar char="•"/>
            </a:pPr>
            <a:r>
              <a:rPr lang="en-NO" dirty="0"/>
              <a:t>Normally Docker Hub</a:t>
            </a:r>
          </a:p>
          <a:p>
            <a:pPr marL="171450" indent="-171450">
              <a:buFont typeface="Arial" panose="020B0604020202020204" pitchFamily="34" charset="0"/>
              <a:buChar char="•"/>
            </a:pPr>
            <a:r>
              <a:rPr lang="en-NO" dirty="0"/>
              <a:t>Builds locally in the cloud shell</a:t>
            </a:r>
          </a:p>
          <a:p>
            <a:pPr marL="171450" indent="-171450">
              <a:buFont typeface="Arial" panose="020B0604020202020204" pitchFamily="34" charset="0"/>
              <a:buChar char="•"/>
            </a:pPr>
            <a:r>
              <a:rPr lang="en-NO" dirty="0"/>
              <a:t>Azure Container Registry  - Internal application development</a:t>
            </a:r>
          </a:p>
        </p:txBody>
      </p:sp>
      <p:sp>
        <p:nvSpPr>
          <p:cNvPr id="4" name="Slide Number Placeholder 3"/>
          <p:cNvSpPr>
            <a:spLocks noGrp="1"/>
          </p:cNvSpPr>
          <p:nvPr>
            <p:ph type="sldNum" sz="quarter" idx="5"/>
          </p:nvPr>
        </p:nvSpPr>
        <p:spPr/>
        <p:txBody>
          <a:bodyPr/>
          <a:lstStyle/>
          <a:p>
            <a:fld id="{3D24EB13-51A9-4FDB-BD2B-DFA2F7158C93}" type="slidenum">
              <a:rPr lang="en-NO" smtClean="0"/>
              <a:t>13</a:t>
            </a:fld>
            <a:endParaRPr lang="en-NO"/>
          </a:p>
        </p:txBody>
      </p:sp>
    </p:spTree>
    <p:extLst>
      <p:ext uri="{BB962C8B-B14F-4D97-AF65-F5344CB8AC3E}">
        <p14:creationId xmlns:p14="http://schemas.microsoft.com/office/powerpoint/2010/main" val="758462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In this case</a:t>
            </a:r>
          </a:p>
          <a:p>
            <a:pPr marL="171450" indent="-171450">
              <a:buFont typeface="Arial" panose="020B0604020202020204" pitchFamily="34" charset="0"/>
              <a:buChar char="•"/>
            </a:pPr>
            <a:r>
              <a:rPr lang="en-NO" dirty="0"/>
              <a:t>Different Tags – Same Repository</a:t>
            </a:r>
          </a:p>
          <a:p>
            <a:pPr marL="171450" indent="-171450">
              <a:buFont typeface="Arial" panose="020B0604020202020204" pitchFamily="34" charset="0"/>
              <a:buChar char="•"/>
            </a:pPr>
            <a:r>
              <a:rPr lang="en-NO" dirty="0"/>
              <a:t>Developer Team</a:t>
            </a:r>
          </a:p>
        </p:txBody>
      </p:sp>
      <p:sp>
        <p:nvSpPr>
          <p:cNvPr id="4" name="Slide Number Placeholder 3"/>
          <p:cNvSpPr>
            <a:spLocks noGrp="1"/>
          </p:cNvSpPr>
          <p:nvPr>
            <p:ph type="sldNum" sz="quarter" idx="5"/>
          </p:nvPr>
        </p:nvSpPr>
        <p:spPr/>
        <p:txBody>
          <a:bodyPr/>
          <a:lstStyle/>
          <a:p>
            <a:fld id="{3D24EB13-51A9-4FDB-BD2B-DFA2F7158C93}" type="slidenum">
              <a:rPr lang="en-NO" smtClean="0"/>
              <a:t>14</a:t>
            </a:fld>
            <a:endParaRPr lang="en-NO"/>
          </a:p>
        </p:txBody>
      </p:sp>
    </p:spTree>
    <p:extLst>
      <p:ext uri="{BB962C8B-B14F-4D97-AF65-F5344CB8AC3E}">
        <p14:creationId xmlns:p14="http://schemas.microsoft.com/office/powerpoint/2010/main" val="1044009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As shown </a:t>
            </a:r>
          </a:p>
          <a:p>
            <a:pPr marL="171450" indent="-171450">
              <a:buFont typeface="Arial" panose="020B0604020202020204" pitchFamily="34" charset="0"/>
              <a:buChar char="•"/>
            </a:pPr>
            <a:r>
              <a:rPr lang="en-NO" dirty="0"/>
              <a:t>Create a Container Instance by pulling</a:t>
            </a:r>
          </a:p>
          <a:p>
            <a:pPr marL="171450" indent="-171450">
              <a:buFont typeface="Arial" panose="020B0604020202020204" pitchFamily="34" charset="0"/>
              <a:buChar char="•"/>
            </a:pPr>
            <a:r>
              <a:rPr lang="en-NO" dirty="0"/>
              <a:t>Choose the Tag</a:t>
            </a:r>
          </a:p>
        </p:txBody>
      </p:sp>
      <p:sp>
        <p:nvSpPr>
          <p:cNvPr id="4" name="Slide Number Placeholder 3"/>
          <p:cNvSpPr>
            <a:spLocks noGrp="1"/>
          </p:cNvSpPr>
          <p:nvPr>
            <p:ph type="sldNum" sz="quarter" idx="5"/>
          </p:nvPr>
        </p:nvSpPr>
        <p:spPr/>
        <p:txBody>
          <a:bodyPr/>
          <a:lstStyle/>
          <a:p>
            <a:fld id="{3D24EB13-51A9-4FDB-BD2B-DFA2F7158C93}" type="slidenum">
              <a:rPr lang="en-NO" smtClean="0"/>
              <a:t>15</a:t>
            </a:fld>
            <a:endParaRPr lang="en-NO"/>
          </a:p>
        </p:txBody>
      </p:sp>
    </p:spTree>
    <p:extLst>
      <p:ext uri="{BB962C8B-B14F-4D97-AF65-F5344CB8AC3E}">
        <p14:creationId xmlns:p14="http://schemas.microsoft.com/office/powerpoint/2010/main" val="962836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7201D-1CDC-9ED3-C4AF-43AF0C42C68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O"/>
          </a:p>
        </p:txBody>
      </p:sp>
      <p:sp>
        <p:nvSpPr>
          <p:cNvPr id="3" name="Subtitle 2">
            <a:extLst>
              <a:ext uri="{FF2B5EF4-FFF2-40B4-BE49-F238E27FC236}">
                <a16:creationId xmlns:a16="http://schemas.microsoft.com/office/drawing/2014/main" id="{A72AC3F0-02C2-9524-14EF-4AE6E2D03A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O"/>
          </a:p>
        </p:txBody>
      </p:sp>
      <p:sp>
        <p:nvSpPr>
          <p:cNvPr id="4" name="Date Placeholder 3">
            <a:extLst>
              <a:ext uri="{FF2B5EF4-FFF2-40B4-BE49-F238E27FC236}">
                <a16:creationId xmlns:a16="http://schemas.microsoft.com/office/drawing/2014/main" id="{686F042B-D8F2-E833-74E2-C9D1DF2ADD26}"/>
              </a:ext>
            </a:extLst>
          </p:cNvPr>
          <p:cNvSpPr>
            <a:spLocks noGrp="1"/>
          </p:cNvSpPr>
          <p:nvPr>
            <p:ph type="dt" sz="half" idx="10"/>
          </p:nvPr>
        </p:nvSpPr>
        <p:spPr/>
        <p:txBody>
          <a:bodyPr/>
          <a:lstStyle/>
          <a:p>
            <a:fld id="{2DCCAEAD-6660-B243-8F5B-B04D6FC2AB7C}" type="datetimeFigureOut">
              <a:rPr lang="en-NO" smtClean="0"/>
              <a:t>17/09/2022</a:t>
            </a:fld>
            <a:endParaRPr lang="en-NO"/>
          </a:p>
        </p:txBody>
      </p:sp>
      <p:sp>
        <p:nvSpPr>
          <p:cNvPr id="5" name="Footer Placeholder 4">
            <a:extLst>
              <a:ext uri="{FF2B5EF4-FFF2-40B4-BE49-F238E27FC236}">
                <a16:creationId xmlns:a16="http://schemas.microsoft.com/office/drawing/2014/main" id="{DB40BBBA-BD67-4E31-C69A-8142C83959A8}"/>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6C9CA371-091A-4728-ECB5-494A70D10996}"/>
              </a:ext>
            </a:extLst>
          </p:cNvPr>
          <p:cNvSpPr>
            <a:spLocks noGrp="1"/>
          </p:cNvSpPr>
          <p:nvPr>
            <p:ph type="sldNum" sz="quarter" idx="12"/>
          </p:nvPr>
        </p:nvSpPr>
        <p:spPr/>
        <p:txBody>
          <a:bodyPr/>
          <a:lstStyle/>
          <a:p>
            <a:fld id="{B20D85E6-FD46-3C40-9263-5F29BADF1EAE}" type="slidenum">
              <a:rPr lang="en-NO" smtClean="0"/>
              <a:t>‹#›</a:t>
            </a:fld>
            <a:endParaRPr lang="en-NO"/>
          </a:p>
        </p:txBody>
      </p:sp>
    </p:spTree>
    <p:extLst>
      <p:ext uri="{BB962C8B-B14F-4D97-AF65-F5344CB8AC3E}">
        <p14:creationId xmlns:p14="http://schemas.microsoft.com/office/powerpoint/2010/main" val="1482582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6A6A2-FBC1-5C60-27CC-2DCE06B1ED16}"/>
              </a:ext>
            </a:extLst>
          </p:cNvPr>
          <p:cNvSpPr>
            <a:spLocks noGrp="1"/>
          </p:cNvSpPr>
          <p:nvPr>
            <p:ph type="title"/>
          </p:nvPr>
        </p:nvSpPr>
        <p:spPr/>
        <p:txBody>
          <a:bodyPr/>
          <a:lstStyle/>
          <a:p>
            <a:r>
              <a:rPr lang="en-GB"/>
              <a:t>Click to edit Master title style</a:t>
            </a:r>
            <a:endParaRPr lang="en-NO"/>
          </a:p>
        </p:txBody>
      </p:sp>
      <p:sp>
        <p:nvSpPr>
          <p:cNvPr id="3" name="Vertical Text Placeholder 2">
            <a:extLst>
              <a:ext uri="{FF2B5EF4-FFF2-40B4-BE49-F238E27FC236}">
                <a16:creationId xmlns:a16="http://schemas.microsoft.com/office/drawing/2014/main" id="{79699EF1-2E9E-34FB-5EB9-C5DE8D28018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8DA99E4D-B84F-0649-EB3A-25F98B98A4B7}"/>
              </a:ext>
            </a:extLst>
          </p:cNvPr>
          <p:cNvSpPr>
            <a:spLocks noGrp="1"/>
          </p:cNvSpPr>
          <p:nvPr>
            <p:ph type="dt" sz="half" idx="10"/>
          </p:nvPr>
        </p:nvSpPr>
        <p:spPr/>
        <p:txBody>
          <a:bodyPr/>
          <a:lstStyle/>
          <a:p>
            <a:fld id="{2DCCAEAD-6660-B243-8F5B-B04D6FC2AB7C}" type="datetimeFigureOut">
              <a:rPr lang="en-NO" smtClean="0"/>
              <a:t>17/09/2022</a:t>
            </a:fld>
            <a:endParaRPr lang="en-NO"/>
          </a:p>
        </p:txBody>
      </p:sp>
      <p:sp>
        <p:nvSpPr>
          <p:cNvPr id="5" name="Footer Placeholder 4">
            <a:extLst>
              <a:ext uri="{FF2B5EF4-FFF2-40B4-BE49-F238E27FC236}">
                <a16:creationId xmlns:a16="http://schemas.microsoft.com/office/drawing/2014/main" id="{C6BDD976-12C9-E326-B276-5048837F8677}"/>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DBAC0AC0-9299-C37C-7AB3-D1A7C29F2E71}"/>
              </a:ext>
            </a:extLst>
          </p:cNvPr>
          <p:cNvSpPr>
            <a:spLocks noGrp="1"/>
          </p:cNvSpPr>
          <p:nvPr>
            <p:ph type="sldNum" sz="quarter" idx="12"/>
          </p:nvPr>
        </p:nvSpPr>
        <p:spPr/>
        <p:txBody>
          <a:bodyPr/>
          <a:lstStyle/>
          <a:p>
            <a:fld id="{B20D85E6-FD46-3C40-9263-5F29BADF1EAE}" type="slidenum">
              <a:rPr lang="en-NO" smtClean="0"/>
              <a:t>‹#›</a:t>
            </a:fld>
            <a:endParaRPr lang="en-NO"/>
          </a:p>
        </p:txBody>
      </p:sp>
    </p:spTree>
    <p:extLst>
      <p:ext uri="{BB962C8B-B14F-4D97-AF65-F5344CB8AC3E}">
        <p14:creationId xmlns:p14="http://schemas.microsoft.com/office/powerpoint/2010/main" val="3409744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5BE61F-9C09-78D5-4492-DF4E06E08E6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O"/>
          </a:p>
        </p:txBody>
      </p:sp>
      <p:sp>
        <p:nvSpPr>
          <p:cNvPr id="3" name="Vertical Text Placeholder 2">
            <a:extLst>
              <a:ext uri="{FF2B5EF4-FFF2-40B4-BE49-F238E27FC236}">
                <a16:creationId xmlns:a16="http://schemas.microsoft.com/office/drawing/2014/main" id="{459E4337-4392-DFE7-8E67-BCFC621C1A3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0EF0251A-4EB9-4908-05D5-D882771B239C}"/>
              </a:ext>
            </a:extLst>
          </p:cNvPr>
          <p:cNvSpPr>
            <a:spLocks noGrp="1"/>
          </p:cNvSpPr>
          <p:nvPr>
            <p:ph type="dt" sz="half" idx="10"/>
          </p:nvPr>
        </p:nvSpPr>
        <p:spPr/>
        <p:txBody>
          <a:bodyPr/>
          <a:lstStyle/>
          <a:p>
            <a:fld id="{2DCCAEAD-6660-B243-8F5B-B04D6FC2AB7C}" type="datetimeFigureOut">
              <a:rPr lang="en-NO" smtClean="0"/>
              <a:t>17/09/2022</a:t>
            </a:fld>
            <a:endParaRPr lang="en-NO"/>
          </a:p>
        </p:txBody>
      </p:sp>
      <p:sp>
        <p:nvSpPr>
          <p:cNvPr id="5" name="Footer Placeholder 4">
            <a:extLst>
              <a:ext uri="{FF2B5EF4-FFF2-40B4-BE49-F238E27FC236}">
                <a16:creationId xmlns:a16="http://schemas.microsoft.com/office/drawing/2014/main" id="{9A7736F7-43A2-22E4-2463-D5700FE33171}"/>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609E7BB9-E092-02C4-BCDC-306D59FF3EF8}"/>
              </a:ext>
            </a:extLst>
          </p:cNvPr>
          <p:cNvSpPr>
            <a:spLocks noGrp="1"/>
          </p:cNvSpPr>
          <p:nvPr>
            <p:ph type="sldNum" sz="quarter" idx="12"/>
          </p:nvPr>
        </p:nvSpPr>
        <p:spPr/>
        <p:txBody>
          <a:bodyPr/>
          <a:lstStyle/>
          <a:p>
            <a:fld id="{B20D85E6-FD46-3C40-9263-5F29BADF1EAE}" type="slidenum">
              <a:rPr lang="en-NO" smtClean="0"/>
              <a:t>‹#›</a:t>
            </a:fld>
            <a:endParaRPr lang="en-NO"/>
          </a:p>
        </p:txBody>
      </p:sp>
    </p:spTree>
    <p:extLst>
      <p:ext uri="{BB962C8B-B14F-4D97-AF65-F5344CB8AC3E}">
        <p14:creationId xmlns:p14="http://schemas.microsoft.com/office/powerpoint/2010/main" val="1191112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70EC-E4DC-608D-1C23-550C22450A2D}"/>
              </a:ext>
            </a:extLst>
          </p:cNvPr>
          <p:cNvSpPr>
            <a:spLocks noGrp="1"/>
          </p:cNvSpPr>
          <p:nvPr>
            <p:ph type="title"/>
          </p:nvPr>
        </p:nvSpPr>
        <p:spPr/>
        <p:txBody>
          <a:bodyPr/>
          <a:lstStyle/>
          <a:p>
            <a:r>
              <a:rPr lang="en-GB"/>
              <a:t>Click to edit Master title style</a:t>
            </a:r>
            <a:endParaRPr lang="en-NO"/>
          </a:p>
        </p:txBody>
      </p:sp>
      <p:sp>
        <p:nvSpPr>
          <p:cNvPr id="3" name="Content Placeholder 2">
            <a:extLst>
              <a:ext uri="{FF2B5EF4-FFF2-40B4-BE49-F238E27FC236}">
                <a16:creationId xmlns:a16="http://schemas.microsoft.com/office/drawing/2014/main" id="{C612F52F-E2A0-8ABE-D3A5-6876A8B4F0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7C28D3DB-38D0-5C51-8C80-AFDB290C7CD4}"/>
              </a:ext>
            </a:extLst>
          </p:cNvPr>
          <p:cNvSpPr>
            <a:spLocks noGrp="1"/>
          </p:cNvSpPr>
          <p:nvPr>
            <p:ph type="dt" sz="half" idx="10"/>
          </p:nvPr>
        </p:nvSpPr>
        <p:spPr/>
        <p:txBody>
          <a:bodyPr/>
          <a:lstStyle/>
          <a:p>
            <a:fld id="{2DCCAEAD-6660-B243-8F5B-B04D6FC2AB7C}" type="datetimeFigureOut">
              <a:rPr lang="en-NO" smtClean="0"/>
              <a:t>17/09/2022</a:t>
            </a:fld>
            <a:endParaRPr lang="en-NO"/>
          </a:p>
        </p:txBody>
      </p:sp>
      <p:sp>
        <p:nvSpPr>
          <p:cNvPr id="5" name="Footer Placeholder 4">
            <a:extLst>
              <a:ext uri="{FF2B5EF4-FFF2-40B4-BE49-F238E27FC236}">
                <a16:creationId xmlns:a16="http://schemas.microsoft.com/office/drawing/2014/main" id="{C189B4B3-BC0E-35E9-1C08-B36293F257D9}"/>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F0C906A6-BC30-39F2-A8FE-E0313A5AD529}"/>
              </a:ext>
            </a:extLst>
          </p:cNvPr>
          <p:cNvSpPr>
            <a:spLocks noGrp="1"/>
          </p:cNvSpPr>
          <p:nvPr>
            <p:ph type="sldNum" sz="quarter" idx="12"/>
          </p:nvPr>
        </p:nvSpPr>
        <p:spPr/>
        <p:txBody>
          <a:bodyPr/>
          <a:lstStyle/>
          <a:p>
            <a:fld id="{B20D85E6-FD46-3C40-9263-5F29BADF1EAE}" type="slidenum">
              <a:rPr lang="en-NO" smtClean="0"/>
              <a:t>‹#›</a:t>
            </a:fld>
            <a:endParaRPr lang="en-NO"/>
          </a:p>
        </p:txBody>
      </p:sp>
    </p:spTree>
    <p:extLst>
      <p:ext uri="{BB962C8B-B14F-4D97-AF65-F5344CB8AC3E}">
        <p14:creationId xmlns:p14="http://schemas.microsoft.com/office/powerpoint/2010/main" val="2172573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02F09-2DC1-79AD-35F0-D140BC984CF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O"/>
          </a:p>
        </p:txBody>
      </p:sp>
      <p:sp>
        <p:nvSpPr>
          <p:cNvPr id="3" name="Text Placeholder 2">
            <a:extLst>
              <a:ext uri="{FF2B5EF4-FFF2-40B4-BE49-F238E27FC236}">
                <a16:creationId xmlns:a16="http://schemas.microsoft.com/office/drawing/2014/main" id="{57B72974-3335-BBA5-E17C-5FD563CEFE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C3FA712-8989-05A0-3A71-B03981872E87}"/>
              </a:ext>
            </a:extLst>
          </p:cNvPr>
          <p:cNvSpPr>
            <a:spLocks noGrp="1"/>
          </p:cNvSpPr>
          <p:nvPr>
            <p:ph type="dt" sz="half" idx="10"/>
          </p:nvPr>
        </p:nvSpPr>
        <p:spPr/>
        <p:txBody>
          <a:bodyPr/>
          <a:lstStyle/>
          <a:p>
            <a:fld id="{2DCCAEAD-6660-B243-8F5B-B04D6FC2AB7C}" type="datetimeFigureOut">
              <a:rPr lang="en-NO" smtClean="0"/>
              <a:t>17/09/2022</a:t>
            </a:fld>
            <a:endParaRPr lang="en-NO"/>
          </a:p>
        </p:txBody>
      </p:sp>
      <p:sp>
        <p:nvSpPr>
          <p:cNvPr id="5" name="Footer Placeholder 4">
            <a:extLst>
              <a:ext uri="{FF2B5EF4-FFF2-40B4-BE49-F238E27FC236}">
                <a16:creationId xmlns:a16="http://schemas.microsoft.com/office/drawing/2014/main" id="{2F2AEB8B-54DD-9DB8-7399-0BF538C6189E}"/>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3C8B6D90-3C60-D21B-6301-30DC304BAD15}"/>
              </a:ext>
            </a:extLst>
          </p:cNvPr>
          <p:cNvSpPr>
            <a:spLocks noGrp="1"/>
          </p:cNvSpPr>
          <p:nvPr>
            <p:ph type="sldNum" sz="quarter" idx="12"/>
          </p:nvPr>
        </p:nvSpPr>
        <p:spPr/>
        <p:txBody>
          <a:bodyPr/>
          <a:lstStyle/>
          <a:p>
            <a:fld id="{B20D85E6-FD46-3C40-9263-5F29BADF1EAE}" type="slidenum">
              <a:rPr lang="en-NO" smtClean="0"/>
              <a:t>‹#›</a:t>
            </a:fld>
            <a:endParaRPr lang="en-NO"/>
          </a:p>
        </p:txBody>
      </p:sp>
    </p:spTree>
    <p:extLst>
      <p:ext uri="{BB962C8B-B14F-4D97-AF65-F5344CB8AC3E}">
        <p14:creationId xmlns:p14="http://schemas.microsoft.com/office/powerpoint/2010/main" val="3889593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CB98-803A-AF5A-620C-E735709E0D90}"/>
              </a:ext>
            </a:extLst>
          </p:cNvPr>
          <p:cNvSpPr>
            <a:spLocks noGrp="1"/>
          </p:cNvSpPr>
          <p:nvPr>
            <p:ph type="title"/>
          </p:nvPr>
        </p:nvSpPr>
        <p:spPr/>
        <p:txBody>
          <a:bodyPr/>
          <a:lstStyle/>
          <a:p>
            <a:r>
              <a:rPr lang="en-GB"/>
              <a:t>Click to edit Master title style</a:t>
            </a:r>
            <a:endParaRPr lang="en-NO"/>
          </a:p>
        </p:txBody>
      </p:sp>
      <p:sp>
        <p:nvSpPr>
          <p:cNvPr id="3" name="Content Placeholder 2">
            <a:extLst>
              <a:ext uri="{FF2B5EF4-FFF2-40B4-BE49-F238E27FC236}">
                <a16:creationId xmlns:a16="http://schemas.microsoft.com/office/drawing/2014/main" id="{7787A381-41EE-1E42-91FF-356E6F94EDE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Content Placeholder 3">
            <a:extLst>
              <a:ext uri="{FF2B5EF4-FFF2-40B4-BE49-F238E27FC236}">
                <a16:creationId xmlns:a16="http://schemas.microsoft.com/office/drawing/2014/main" id="{BDBD26B0-6F4E-D073-059F-B4FF3FF63AB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5" name="Date Placeholder 4">
            <a:extLst>
              <a:ext uri="{FF2B5EF4-FFF2-40B4-BE49-F238E27FC236}">
                <a16:creationId xmlns:a16="http://schemas.microsoft.com/office/drawing/2014/main" id="{C1B1C767-0CC8-7C0C-2E0A-7AC797C0B962}"/>
              </a:ext>
            </a:extLst>
          </p:cNvPr>
          <p:cNvSpPr>
            <a:spLocks noGrp="1"/>
          </p:cNvSpPr>
          <p:nvPr>
            <p:ph type="dt" sz="half" idx="10"/>
          </p:nvPr>
        </p:nvSpPr>
        <p:spPr/>
        <p:txBody>
          <a:bodyPr/>
          <a:lstStyle/>
          <a:p>
            <a:fld id="{2DCCAEAD-6660-B243-8F5B-B04D6FC2AB7C}" type="datetimeFigureOut">
              <a:rPr lang="en-NO" smtClean="0"/>
              <a:t>17/09/2022</a:t>
            </a:fld>
            <a:endParaRPr lang="en-NO"/>
          </a:p>
        </p:txBody>
      </p:sp>
      <p:sp>
        <p:nvSpPr>
          <p:cNvPr id="6" name="Footer Placeholder 5">
            <a:extLst>
              <a:ext uri="{FF2B5EF4-FFF2-40B4-BE49-F238E27FC236}">
                <a16:creationId xmlns:a16="http://schemas.microsoft.com/office/drawing/2014/main" id="{4EFD3550-0ABA-C9B7-96DB-364107375027}"/>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255283E0-6462-F3AE-FA44-B628A5EBBD11}"/>
              </a:ext>
            </a:extLst>
          </p:cNvPr>
          <p:cNvSpPr>
            <a:spLocks noGrp="1"/>
          </p:cNvSpPr>
          <p:nvPr>
            <p:ph type="sldNum" sz="quarter" idx="12"/>
          </p:nvPr>
        </p:nvSpPr>
        <p:spPr/>
        <p:txBody>
          <a:bodyPr/>
          <a:lstStyle/>
          <a:p>
            <a:fld id="{B20D85E6-FD46-3C40-9263-5F29BADF1EAE}" type="slidenum">
              <a:rPr lang="en-NO" smtClean="0"/>
              <a:t>‹#›</a:t>
            </a:fld>
            <a:endParaRPr lang="en-NO"/>
          </a:p>
        </p:txBody>
      </p:sp>
    </p:spTree>
    <p:extLst>
      <p:ext uri="{BB962C8B-B14F-4D97-AF65-F5344CB8AC3E}">
        <p14:creationId xmlns:p14="http://schemas.microsoft.com/office/powerpoint/2010/main" val="3894325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542E-1987-82F4-4963-3934A33831BB}"/>
              </a:ext>
            </a:extLst>
          </p:cNvPr>
          <p:cNvSpPr>
            <a:spLocks noGrp="1"/>
          </p:cNvSpPr>
          <p:nvPr>
            <p:ph type="title"/>
          </p:nvPr>
        </p:nvSpPr>
        <p:spPr>
          <a:xfrm>
            <a:off x="839788" y="365125"/>
            <a:ext cx="10515600" cy="1325563"/>
          </a:xfrm>
        </p:spPr>
        <p:txBody>
          <a:bodyPr/>
          <a:lstStyle/>
          <a:p>
            <a:r>
              <a:rPr lang="en-GB"/>
              <a:t>Click to edit Master title style</a:t>
            </a:r>
            <a:endParaRPr lang="en-NO"/>
          </a:p>
        </p:txBody>
      </p:sp>
      <p:sp>
        <p:nvSpPr>
          <p:cNvPr id="3" name="Text Placeholder 2">
            <a:extLst>
              <a:ext uri="{FF2B5EF4-FFF2-40B4-BE49-F238E27FC236}">
                <a16:creationId xmlns:a16="http://schemas.microsoft.com/office/drawing/2014/main" id="{B53BCAD8-885A-02FF-9FB7-20F1106308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69A542E-C3A6-00DD-DDAB-0F0FFB247D4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5" name="Text Placeholder 4">
            <a:extLst>
              <a:ext uri="{FF2B5EF4-FFF2-40B4-BE49-F238E27FC236}">
                <a16:creationId xmlns:a16="http://schemas.microsoft.com/office/drawing/2014/main" id="{BB65F1A3-D607-64B8-4AA4-BFE47C260C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B486D7F-A984-2F19-A100-2E6C8FCA197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7" name="Date Placeholder 6">
            <a:extLst>
              <a:ext uri="{FF2B5EF4-FFF2-40B4-BE49-F238E27FC236}">
                <a16:creationId xmlns:a16="http://schemas.microsoft.com/office/drawing/2014/main" id="{7235245B-FE35-82EC-2E49-0DD0A54F3B92}"/>
              </a:ext>
            </a:extLst>
          </p:cNvPr>
          <p:cNvSpPr>
            <a:spLocks noGrp="1"/>
          </p:cNvSpPr>
          <p:nvPr>
            <p:ph type="dt" sz="half" idx="10"/>
          </p:nvPr>
        </p:nvSpPr>
        <p:spPr/>
        <p:txBody>
          <a:bodyPr/>
          <a:lstStyle/>
          <a:p>
            <a:fld id="{2DCCAEAD-6660-B243-8F5B-B04D6FC2AB7C}" type="datetimeFigureOut">
              <a:rPr lang="en-NO" smtClean="0"/>
              <a:t>17/09/2022</a:t>
            </a:fld>
            <a:endParaRPr lang="en-NO"/>
          </a:p>
        </p:txBody>
      </p:sp>
      <p:sp>
        <p:nvSpPr>
          <p:cNvPr id="8" name="Footer Placeholder 7">
            <a:extLst>
              <a:ext uri="{FF2B5EF4-FFF2-40B4-BE49-F238E27FC236}">
                <a16:creationId xmlns:a16="http://schemas.microsoft.com/office/drawing/2014/main" id="{7317B5DE-58F8-4237-D69F-B9F47ED3EB4B}"/>
              </a:ext>
            </a:extLst>
          </p:cNvPr>
          <p:cNvSpPr>
            <a:spLocks noGrp="1"/>
          </p:cNvSpPr>
          <p:nvPr>
            <p:ph type="ftr" sz="quarter" idx="11"/>
          </p:nvPr>
        </p:nvSpPr>
        <p:spPr/>
        <p:txBody>
          <a:bodyPr/>
          <a:lstStyle/>
          <a:p>
            <a:endParaRPr lang="en-NO"/>
          </a:p>
        </p:txBody>
      </p:sp>
      <p:sp>
        <p:nvSpPr>
          <p:cNvPr id="9" name="Slide Number Placeholder 8">
            <a:extLst>
              <a:ext uri="{FF2B5EF4-FFF2-40B4-BE49-F238E27FC236}">
                <a16:creationId xmlns:a16="http://schemas.microsoft.com/office/drawing/2014/main" id="{4D43568B-0768-1A64-FBE4-E5C1A381F5BD}"/>
              </a:ext>
            </a:extLst>
          </p:cNvPr>
          <p:cNvSpPr>
            <a:spLocks noGrp="1"/>
          </p:cNvSpPr>
          <p:nvPr>
            <p:ph type="sldNum" sz="quarter" idx="12"/>
          </p:nvPr>
        </p:nvSpPr>
        <p:spPr/>
        <p:txBody>
          <a:bodyPr/>
          <a:lstStyle/>
          <a:p>
            <a:fld id="{B20D85E6-FD46-3C40-9263-5F29BADF1EAE}" type="slidenum">
              <a:rPr lang="en-NO" smtClean="0"/>
              <a:t>‹#›</a:t>
            </a:fld>
            <a:endParaRPr lang="en-NO"/>
          </a:p>
        </p:txBody>
      </p:sp>
    </p:spTree>
    <p:extLst>
      <p:ext uri="{BB962C8B-B14F-4D97-AF65-F5344CB8AC3E}">
        <p14:creationId xmlns:p14="http://schemas.microsoft.com/office/powerpoint/2010/main" val="3827871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DD3F1-4280-9C36-3DEF-465C6964BF2C}"/>
              </a:ext>
            </a:extLst>
          </p:cNvPr>
          <p:cNvSpPr>
            <a:spLocks noGrp="1"/>
          </p:cNvSpPr>
          <p:nvPr>
            <p:ph type="title"/>
          </p:nvPr>
        </p:nvSpPr>
        <p:spPr/>
        <p:txBody>
          <a:bodyPr/>
          <a:lstStyle/>
          <a:p>
            <a:r>
              <a:rPr lang="en-GB"/>
              <a:t>Click to edit Master title style</a:t>
            </a:r>
            <a:endParaRPr lang="en-NO"/>
          </a:p>
        </p:txBody>
      </p:sp>
      <p:sp>
        <p:nvSpPr>
          <p:cNvPr id="3" name="Date Placeholder 2">
            <a:extLst>
              <a:ext uri="{FF2B5EF4-FFF2-40B4-BE49-F238E27FC236}">
                <a16:creationId xmlns:a16="http://schemas.microsoft.com/office/drawing/2014/main" id="{2F5A72A6-6FC2-5DF4-5B01-B535D17F8A55}"/>
              </a:ext>
            </a:extLst>
          </p:cNvPr>
          <p:cNvSpPr>
            <a:spLocks noGrp="1"/>
          </p:cNvSpPr>
          <p:nvPr>
            <p:ph type="dt" sz="half" idx="10"/>
          </p:nvPr>
        </p:nvSpPr>
        <p:spPr/>
        <p:txBody>
          <a:bodyPr/>
          <a:lstStyle/>
          <a:p>
            <a:fld id="{2DCCAEAD-6660-B243-8F5B-B04D6FC2AB7C}" type="datetimeFigureOut">
              <a:rPr lang="en-NO" smtClean="0"/>
              <a:t>17/09/2022</a:t>
            </a:fld>
            <a:endParaRPr lang="en-NO"/>
          </a:p>
        </p:txBody>
      </p:sp>
      <p:sp>
        <p:nvSpPr>
          <p:cNvPr id="4" name="Footer Placeholder 3">
            <a:extLst>
              <a:ext uri="{FF2B5EF4-FFF2-40B4-BE49-F238E27FC236}">
                <a16:creationId xmlns:a16="http://schemas.microsoft.com/office/drawing/2014/main" id="{7C266D10-6E85-8FAD-8E11-D4066CCE99B9}"/>
              </a:ext>
            </a:extLst>
          </p:cNvPr>
          <p:cNvSpPr>
            <a:spLocks noGrp="1"/>
          </p:cNvSpPr>
          <p:nvPr>
            <p:ph type="ftr" sz="quarter" idx="11"/>
          </p:nvPr>
        </p:nvSpPr>
        <p:spPr/>
        <p:txBody>
          <a:bodyPr/>
          <a:lstStyle/>
          <a:p>
            <a:endParaRPr lang="en-NO"/>
          </a:p>
        </p:txBody>
      </p:sp>
      <p:sp>
        <p:nvSpPr>
          <p:cNvPr id="5" name="Slide Number Placeholder 4">
            <a:extLst>
              <a:ext uri="{FF2B5EF4-FFF2-40B4-BE49-F238E27FC236}">
                <a16:creationId xmlns:a16="http://schemas.microsoft.com/office/drawing/2014/main" id="{A2C7CCF8-F7CB-C7B3-41FB-5974C86EF1DC}"/>
              </a:ext>
            </a:extLst>
          </p:cNvPr>
          <p:cNvSpPr>
            <a:spLocks noGrp="1"/>
          </p:cNvSpPr>
          <p:nvPr>
            <p:ph type="sldNum" sz="quarter" idx="12"/>
          </p:nvPr>
        </p:nvSpPr>
        <p:spPr/>
        <p:txBody>
          <a:bodyPr/>
          <a:lstStyle/>
          <a:p>
            <a:fld id="{B20D85E6-FD46-3C40-9263-5F29BADF1EAE}" type="slidenum">
              <a:rPr lang="en-NO" smtClean="0"/>
              <a:t>‹#›</a:t>
            </a:fld>
            <a:endParaRPr lang="en-NO"/>
          </a:p>
        </p:txBody>
      </p:sp>
    </p:spTree>
    <p:extLst>
      <p:ext uri="{BB962C8B-B14F-4D97-AF65-F5344CB8AC3E}">
        <p14:creationId xmlns:p14="http://schemas.microsoft.com/office/powerpoint/2010/main" val="2833130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6EC373-93C4-36D4-9E0E-88C48BE39653}"/>
              </a:ext>
            </a:extLst>
          </p:cNvPr>
          <p:cNvSpPr>
            <a:spLocks noGrp="1"/>
          </p:cNvSpPr>
          <p:nvPr>
            <p:ph type="dt" sz="half" idx="10"/>
          </p:nvPr>
        </p:nvSpPr>
        <p:spPr/>
        <p:txBody>
          <a:bodyPr/>
          <a:lstStyle/>
          <a:p>
            <a:fld id="{2DCCAEAD-6660-B243-8F5B-B04D6FC2AB7C}" type="datetimeFigureOut">
              <a:rPr lang="en-NO" smtClean="0"/>
              <a:t>17/09/2022</a:t>
            </a:fld>
            <a:endParaRPr lang="en-NO"/>
          </a:p>
        </p:txBody>
      </p:sp>
      <p:sp>
        <p:nvSpPr>
          <p:cNvPr id="3" name="Footer Placeholder 2">
            <a:extLst>
              <a:ext uri="{FF2B5EF4-FFF2-40B4-BE49-F238E27FC236}">
                <a16:creationId xmlns:a16="http://schemas.microsoft.com/office/drawing/2014/main" id="{169EE9CF-3E72-9D37-0BD9-66266BCE249E}"/>
              </a:ext>
            </a:extLst>
          </p:cNvPr>
          <p:cNvSpPr>
            <a:spLocks noGrp="1"/>
          </p:cNvSpPr>
          <p:nvPr>
            <p:ph type="ftr" sz="quarter" idx="11"/>
          </p:nvPr>
        </p:nvSpPr>
        <p:spPr/>
        <p:txBody>
          <a:bodyPr/>
          <a:lstStyle/>
          <a:p>
            <a:endParaRPr lang="en-NO"/>
          </a:p>
        </p:txBody>
      </p:sp>
      <p:sp>
        <p:nvSpPr>
          <p:cNvPr id="4" name="Slide Number Placeholder 3">
            <a:extLst>
              <a:ext uri="{FF2B5EF4-FFF2-40B4-BE49-F238E27FC236}">
                <a16:creationId xmlns:a16="http://schemas.microsoft.com/office/drawing/2014/main" id="{C92E3347-22A8-1DAF-43E7-D120F44C8829}"/>
              </a:ext>
            </a:extLst>
          </p:cNvPr>
          <p:cNvSpPr>
            <a:spLocks noGrp="1"/>
          </p:cNvSpPr>
          <p:nvPr>
            <p:ph type="sldNum" sz="quarter" idx="12"/>
          </p:nvPr>
        </p:nvSpPr>
        <p:spPr/>
        <p:txBody>
          <a:bodyPr/>
          <a:lstStyle/>
          <a:p>
            <a:fld id="{B20D85E6-FD46-3C40-9263-5F29BADF1EAE}" type="slidenum">
              <a:rPr lang="en-NO" smtClean="0"/>
              <a:t>‹#›</a:t>
            </a:fld>
            <a:endParaRPr lang="en-NO"/>
          </a:p>
        </p:txBody>
      </p:sp>
    </p:spTree>
    <p:extLst>
      <p:ext uri="{BB962C8B-B14F-4D97-AF65-F5344CB8AC3E}">
        <p14:creationId xmlns:p14="http://schemas.microsoft.com/office/powerpoint/2010/main" val="1928782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D0803-F54F-242A-2774-6C333948D2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O"/>
          </a:p>
        </p:txBody>
      </p:sp>
      <p:sp>
        <p:nvSpPr>
          <p:cNvPr id="3" name="Content Placeholder 2">
            <a:extLst>
              <a:ext uri="{FF2B5EF4-FFF2-40B4-BE49-F238E27FC236}">
                <a16:creationId xmlns:a16="http://schemas.microsoft.com/office/drawing/2014/main" id="{1F853405-87F5-FC2C-3BB9-8788DC65B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Text Placeholder 3">
            <a:extLst>
              <a:ext uri="{FF2B5EF4-FFF2-40B4-BE49-F238E27FC236}">
                <a16:creationId xmlns:a16="http://schemas.microsoft.com/office/drawing/2014/main" id="{FE68A73B-B89A-176B-333B-2F1B3201D7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0BE907E-0928-F91D-3D3B-D351BE95DAE3}"/>
              </a:ext>
            </a:extLst>
          </p:cNvPr>
          <p:cNvSpPr>
            <a:spLocks noGrp="1"/>
          </p:cNvSpPr>
          <p:nvPr>
            <p:ph type="dt" sz="half" idx="10"/>
          </p:nvPr>
        </p:nvSpPr>
        <p:spPr/>
        <p:txBody>
          <a:bodyPr/>
          <a:lstStyle/>
          <a:p>
            <a:fld id="{2DCCAEAD-6660-B243-8F5B-B04D6FC2AB7C}" type="datetimeFigureOut">
              <a:rPr lang="en-NO" smtClean="0"/>
              <a:t>17/09/2022</a:t>
            </a:fld>
            <a:endParaRPr lang="en-NO"/>
          </a:p>
        </p:txBody>
      </p:sp>
      <p:sp>
        <p:nvSpPr>
          <p:cNvPr id="6" name="Footer Placeholder 5">
            <a:extLst>
              <a:ext uri="{FF2B5EF4-FFF2-40B4-BE49-F238E27FC236}">
                <a16:creationId xmlns:a16="http://schemas.microsoft.com/office/drawing/2014/main" id="{7E79F6A1-467E-DA41-256F-3B9DE6416F62}"/>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60D377D0-807A-5E29-7EC0-5505E68CC59F}"/>
              </a:ext>
            </a:extLst>
          </p:cNvPr>
          <p:cNvSpPr>
            <a:spLocks noGrp="1"/>
          </p:cNvSpPr>
          <p:nvPr>
            <p:ph type="sldNum" sz="quarter" idx="12"/>
          </p:nvPr>
        </p:nvSpPr>
        <p:spPr/>
        <p:txBody>
          <a:bodyPr/>
          <a:lstStyle/>
          <a:p>
            <a:fld id="{B20D85E6-FD46-3C40-9263-5F29BADF1EAE}" type="slidenum">
              <a:rPr lang="en-NO" smtClean="0"/>
              <a:t>‹#›</a:t>
            </a:fld>
            <a:endParaRPr lang="en-NO"/>
          </a:p>
        </p:txBody>
      </p:sp>
    </p:spTree>
    <p:extLst>
      <p:ext uri="{BB962C8B-B14F-4D97-AF65-F5344CB8AC3E}">
        <p14:creationId xmlns:p14="http://schemas.microsoft.com/office/powerpoint/2010/main" val="3341092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BB34-6BF5-A5B0-77FE-16049E043BF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O"/>
          </a:p>
        </p:txBody>
      </p:sp>
      <p:sp>
        <p:nvSpPr>
          <p:cNvPr id="3" name="Picture Placeholder 2">
            <a:extLst>
              <a:ext uri="{FF2B5EF4-FFF2-40B4-BE49-F238E27FC236}">
                <a16:creationId xmlns:a16="http://schemas.microsoft.com/office/drawing/2014/main" id="{34A9C9AE-8CA2-6C97-AB72-F72D78C656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O"/>
          </a:p>
        </p:txBody>
      </p:sp>
      <p:sp>
        <p:nvSpPr>
          <p:cNvPr id="4" name="Text Placeholder 3">
            <a:extLst>
              <a:ext uri="{FF2B5EF4-FFF2-40B4-BE49-F238E27FC236}">
                <a16:creationId xmlns:a16="http://schemas.microsoft.com/office/drawing/2014/main" id="{15AA7759-1341-7571-8AE2-1D3594D7C9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774E24A-0BA6-8D1A-D37A-233B3C07CD0E}"/>
              </a:ext>
            </a:extLst>
          </p:cNvPr>
          <p:cNvSpPr>
            <a:spLocks noGrp="1"/>
          </p:cNvSpPr>
          <p:nvPr>
            <p:ph type="dt" sz="half" idx="10"/>
          </p:nvPr>
        </p:nvSpPr>
        <p:spPr/>
        <p:txBody>
          <a:bodyPr/>
          <a:lstStyle/>
          <a:p>
            <a:fld id="{2DCCAEAD-6660-B243-8F5B-B04D6FC2AB7C}" type="datetimeFigureOut">
              <a:rPr lang="en-NO" smtClean="0"/>
              <a:t>17/09/2022</a:t>
            </a:fld>
            <a:endParaRPr lang="en-NO"/>
          </a:p>
        </p:txBody>
      </p:sp>
      <p:sp>
        <p:nvSpPr>
          <p:cNvPr id="6" name="Footer Placeholder 5">
            <a:extLst>
              <a:ext uri="{FF2B5EF4-FFF2-40B4-BE49-F238E27FC236}">
                <a16:creationId xmlns:a16="http://schemas.microsoft.com/office/drawing/2014/main" id="{4DDE1D19-32D6-55BE-90F2-CA4C65FA395C}"/>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7D9DDF52-EF1A-AB83-C85B-D20B837E3B78}"/>
              </a:ext>
            </a:extLst>
          </p:cNvPr>
          <p:cNvSpPr>
            <a:spLocks noGrp="1"/>
          </p:cNvSpPr>
          <p:nvPr>
            <p:ph type="sldNum" sz="quarter" idx="12"/>
          </p:nvPr>
        </p:nvSpPr>
        <p:spPr/>
        <p:txBody>
          <a:bodyPr/>
          <a:lstStyle/>
          <a:p>
            <a:fld id="{B20D85E6-FD46-3C40-9263-5F29BADF1EAE}" type="slidenum">
              <a:rPr lang="en-NO" smtClean="0"/>
              <a:t>‹#›</a:t>
            </a:fld>
            <a:endParaRPr lang="en-NO"/>
          </a:p>
        </p:txBody>
      </p:sp>
    </p:spTree>
    <p:extLst>
      <p:ext uri="{BB962C8B-B14F-4D97-AF65-F5344CB8AC3E}">
        <p14:creationId xmlns:p14="http://schemas.microsoft.com/office/powerpoint/2010/main" val="1468838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8CD857-1697-F386-EEDB-525B497CF9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O"/>
          </a:p>
        </p:txBody>
      </p:sp>
      <p:sp>
        <p:nvSpPr>
          <p:cNvPr id="3" name="Text Placeholder 2">
            <a:extLst>
              <a:ext uri="{FF2B5EF4-FFF2-40B4-BE49-F238E27FC236}">
                <a16:creationId xmlns:a16="http://schemas.microsoft.com/office/drawing/2014/main" id="{BA96D156-8A8C-9BAA-4BAD-C165BE894F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7D86BC6A-2F5C-841E-798C-73D65A2CD9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CCAEAD-6660-B243-8F5B-B04D6FC2AB7C}" type="datetimeFigureOut">
              <a:rPr lang="en-NO" smtClean="0"/>
              <a:t>17/09/2022</a:t>
            </a:fld>
            <a:endParaRPr lang="en-NO"/>
          </a:p>
        </p:txBody>
      </p:sp>
      <p:sp>
        <p:nvSpPr>
          <p:cNvPr id="5" name="Footer Placeholder 4">
            <a:extLst>
              <a:ext uri="{FF2B5EF4-FFF2-40B4-BE49-F238E27FC236}">
                <a16:creationId xmlns:a16="http://schemas.microsoft.com/office/drawing/2014/main" id="{882460EF-22D1-8620-403A-690162892E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O"/>
          </a:p>
        </p:txBody>
      </p:sp>
      <p:sp>
        <p:nvSpPr>
          <p:cNvPr id="6" name="Slide Number Placeholder 5">
            <a:extLst>
              <a:ext uri="{FF2B5EF4-FFF2-40B4-BE49-F238E27FC236}">
                <a16:creationId xmlns:a16="http://schemas.microsoft.com/office/drawing/2014/main" id="{BC15A6B5-CCE2-0E8B-DFC7-A9F8F7666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0D85E6-FD46-3C40-9263-5F29BADF1EAE}" type="slidenum">
              <a:rPr lang="en-NO" smtClean="0"/>
              <a:t>‹#›</a:t>
            </a:fld>
            <a:endParaRPr lang="en-NO"/>
          </a:p>
        </p:txBody>
      </p:sp>
    </p:spTree>
    <p:extLst>
      <p:ext uri="{BB962C8B-B14F-4D97-AF65-F5344CB8AC3E}">
        <p14:creationId xmlns:p14="http://schemas.microsoft.com/office/powerpoint/2010/main" val="3703115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contosocoffe.trafficmanager.ne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1.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9A2C9F-CEC5-E4B4-5AC7-4387E1C5D238}"/>
              </a:ext>
            </a:extLst>
          </p:cNvPr>
          <p:cNvSpPr>
            <a:spLocks noGrp="1"/>
          </p:cNvSpPr>
          <p:nvPr>
            <p:ph type="ctrTitle"/>
          </p:nvPr>
        </p:nvSpPr>
        <p:spPr>
          <a:xfrm>
            <a:off x="6600082" y="3683497"/>
            <a:ext cx="4805996" cy="1297115"/>
          </a:xfrm>
        </p:spPr>
        <p:txBody>
          <a:bodyPr anchor="t">
            <a:normAutofit/>
          </a:bodyPr>
          <a:lstStyle/>
          <a:p>
            <a:pPr algn="l"/>
            <a:r>
              <a:rPr lang="en-NO" sz="5400" b="1" dirty="0">
                <a:solidFill>
                  <a:schemeClr val="tx2"/>
                </a:solidFill>
              </a:rPr>
              <a:t>Contoso Coffee</a:t>
            </a:r>
          </a:p>
        </p:txBody>
      </p:sp>
      <p:sp>
        <p:nvSpPr>
          <p:cNvPr id="3" name="Subtitle 2">
            <a:extLst>
              <a:ext uri="{FF2B5EF4-FFF2-40B4-BE49-F238E27FC236}">
                <a16:creationId xmlns:a16="http://schemas.microsoft.com/office/drawing/2014/main" id="{12B2D216-4BD6-4068-57A9-8A13D6B56301}"/>
              </a:ext>
            </a:extLst>
          </p:cNvPr>
          <p:cNvSpPr>
            <a:spLocks noGrp="1"/>
          </p:cNvSpPr>
          <p:nvPr>
            <p:ph type="subTitle" idx="1"/>
          </p:nvPr>
        </p:nvSpPr>
        <p:spPr>
          <a:xfrm>
            <a:off x="6637014" y="4141781"/>
            <a:ext cx="4805691" cy="838831"/>
          </a:xfrm>
        </p:spPr>
        <p:txBody>
          <a:bodyPr anchor="b">
            <a:normAutofit/>
          </a:bodyPr>
          <a:lstStyle/>
          <a:p>
            <a:pPr algn="l"/>
            <a:r>
              <a:rPr lang="en-NO" i="1" dirty="0">
                <a:solidFill>
                  <a:schemeClr val="accent5"/>
                </a:solidFill>
              </a:rPr>
              <a:t>Case Study 0</a:t>
            </a:r>
          </a:p>
        </p:txBody>
      </p:sp>
      <p:pic>
        <p:nvPicPr>
          <p:cNvPr id="7" name="Graphic 6" descr="Coffee">
            <a:extLst>
              <a:ext uri="{FF2B5EF4-FFF2-40B4-BE49-F238E27FC236}">
                <a16:creationId xmlns:a16="http://schemas.microsoft.com/office/drawing/2014/main" id="{BF97D224-B258-A1B2-CDA5-E137931F39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690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Diagram&#10;&#10;Description automatically generated">
            <a:extLst>
              <a:ext uri="{FF2B5EF4-FFF2-40B4-BE49-F238E27FC236}">
                <a16:creationId xmlns:a16="http://schemas.microsoft.com/office/drawing/2014/main" id="{0D48A711-C7B7-AE14-543F-95DBC72F18ED}"/>
              </a:ext>
            </a:extLst>
          </p:cNvPr>
          <p:cNvPicPr>
            <a:picLocks noGrp="1" noChangeAspect="1"/>
          </p:cNvPicPr>
          <p:nvPr>
            <p:ph idx="1"/>
          </p:nvPr>
        </p:nvPicPr>
        <p:blipFill>
          <a:blip r:embed="rId3"/>
          <a:stretch>
            <a:fillRect/>
          </a:stretch>
        </p:blipFill>
        <p:spPr>
          <a:xfrm>
            <a:off x="1392742" y="671529"/>
            <a:ext cx="9218712" cy="6044249"/>
          </a:xfrm>
        </p:spPr>
      </p:pic>
      <p:sp>
        <p:nvSpPr>
          <p:cNvPr id="11" name="TextBox 10">
            <a:extLst>
              <a:ext uri="{FF2B5EF4-FFF2-40B4-BE49-F238E27FC236}">
                <a16:creationId xmlns:a16="http://schemas.microsoft.com/office/drawing/2014/main" id="{B40020CB-B645-E669-ECAE-2D52BA1730A7}"/>
              </a:ext>
            </a:extLst>
          </p:cNvPr>
          <p:cNvSpPr txBox="1"/>
          <p:nvPr/>
        </p:nvSpPr>
        <p:spPr>
          <a:xfrm>
            <a:off x="1614311" y="90311"/>
            <a:ext cx="8771466" cy="58477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ea typeface="+mn-lt"/>
                <a:cs typeface="+mn-lt"/>
              </a:rPr>
              <a:t>Users &amp; Groups Architecture design</a:t>
            </a:r>
            <a:endParaRPr lang="en-US"/>
          </a:p>
        </p:txBody>
      </p:sp>
    </p:spTree>
    <p:extLst>
      <p:ext uri="{BB962C8B-B14F-4D97-AF65-F5344CB8AC3E}">
        <p14:creationId xmlns:p14="http://schemas.microsoft.com/office/powerpoint/2010/main" val="203845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36BE-57DF-BD53-34C8-DB3C4E1DB60F}"/>
              </a:ext>
            </a:extLst>
          </p:cNvPr>
          <p:cNvSpPr>
            <a:spLocks noGrp="1"/>
          </p:cNvSpPr>
          <p:nvPr>
            <p:ph type="title"/>
          </p:nvPr>
        </p:nvSpPr>
        <p:spPr>
          <a:xfrm>
            <a:off x="350866" y="2766218"/>
            <a:ext cx="11490268" cy="1325563"/>
          </a:xfrm>
        </p:spPr>
        <p:txBody>
          <a:bodyPr/>
          <a:lstStyle/>
          <a:p>
            <a:pPr algn="ctr"/>
            <a:r>
              <a:rPr lang="en-NO" dirty="0"/>
              <a:t>Creating Docker Container Instances</a:t>
            </a:r>
          </a:p>
        </p:txBody>
      </p:sp>
    </p:spTree>
    <p:extLst>
      <p:ext uri="{BB962C8B-B14F-4D97-AF65-F5344CB8AC3E}">
        <p14:creationId xmlns:p14="http://schemas.microsoft.com/office/powerpoint/2010/main" val="2058003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3C4BA4-21A1-E9DD-8ED5-D174DBA04222}"/>
              </a:ext>
            </a:extLst>
          </p:cNvPr>
          <p:cNvSpPr txBox="1"/>
          <p:nvPr/>
        </p:nvSpPr>
        <p:spPr>
          <a:xfrm>
            <a:off x="290947" y="376294"/>
            <a:ext cx="6101542" cy="769441"/>
          </a:xfrm>
          <a:prstGeom prst="rect">
            <a:avLst/>
          </a:prstGeom>
          <a:noFill/>
        </p:spPr>
        <p:txBody>
          <a:bodyPr wrap="square">
            <a:spAutoFit/>
          </a:bodyPr>
          <a:lstStyle/>
          <a:p>
            <a:r>
              <a:rPr lang="en-NO" sz="4400" dirty="0">
                <a:latin typeface="+mj-lt"/>
              </a:rPr>
              <a:t>Dockerfile</a:t>
            </a:r>
          </a:p>
        </p:txBody>
      </p:sp>
      <p:pic>
        <p:nvPicPr>
          <p:cNvPr id="9" name="Bilde 4" descr="Logo, company name&#10;&#10;Description automatically generated">
            <a:extLst>
              <a:ext uri="{FF2B5EF4-FFF2-40B4-BE49-F238E27FC236}">
                <a16:creationId xmlns:a16="http://schemas.microsoft.com/office/drawing/2014/main" id="{5B2DA33F-2F28-6C9C-0F5F-6E26E6FC5C5F}"/>
              </a:ext>
            </a:extLst>
          </p:cNvPr>
          <p:cNvPicPr>
            <a:picLocks noChangeAspect="1"/>
          </p:cNvPicPr>
          <p:nvPr/>
        </p:nvPicPr>
        <p:blipFill>
          <a:blip r:embed="rId3"/>
          <a:stretch>
            <a:fillRect/>
          </a:stretch>
        </p:blipFill>
        <p:spPr>
          <a:xfrm>
            <a:off x="9883767" y="0"/>
            <a:ext cx="2308233" cy="2050706"/>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582D54C0-C402-663D-0B34-4C6E1FD90666}"/>
              </a:ext>
            </a:extLst>
          </p:cNvPr>
          <p:cNvPicPr>
            <a:picLocks noChangeAspect="1"/>
          </p:cNvPicPr>
          <p:nvPr/>
        </p:nvPicPr>
        <p:blipFill>
          <a:blip r:embed="rId4"/>
          <a:stretch>
            <a:fillRect/>
          </a:stretch>
        </p:blipFill>
        <p:spPr>
          <a:xfrm>
            <a:off x="3650721" y="1825625"/>
            <a:ext cx="8398924" cy="4958024"/>
          </a:xfrm>
          <a:prstGeom prst="rect">
            <a:avLst/>
          </a:prstGeom>
        </p:spPr>
      </p:pic>
      <p:sp>
        <p:nvSpPr>
          <p:cNvPr id="12" name="Content Placeholder 11">
            <a:extLst>
              <a:ext uri="{FF2B5EF4-FFF2-40B4-BE49-F238E27FC236}">
                <a16:creationId xmlns:a16="http://schemas.microsoft.com/office/drawing/2014/main" id="{D3863969-A5D2-B1FC-29B6-A7B19E97441A}"/>
              </a:ext>
            </a:extLst>
          </p:cNvPr>
          <p:cNvSpPr>
            <a:spLocks noGrp="1"/>
          </p:cNvSpPr>
          <p:nvPr>
            <p:ph idx="1"/>
          </p:nvPr>
        </p:nvSpPr>
        <p:spPr>
          <a:xfrm>
            <a:off x="290947" y="1805825"/>
            <a:ext cx="3650721" cy="4869692"/>
          </a:xfrm>
        </p:spPr>
        <p:txBody>
          <a:bodyPr/>
          <a:lstStyle/>
          <a:p>
            <a:pPr>
              <a:lnSpc>
                <a:spcPct val="150000"/>
              </a:lnSpc>
            </a:pPr>
            <a:r>
              <a:rPr lang="en-NO" dirty="0"/>
              <a:t>Docker Engine</a:t>
            </a:r>
          </a:p>
          <a:p>
            <a:pPr>
              <a:lnSpc>
                <a:spcPct val="150000"/>
              </a:lnSpc>
            </a:pPr>
            <a:r>
              <a:rPr lang="en-NO" dirty="0"/>
              <a:t>Base image</a:t>
            </a:r>
          </a:p>
          <a:p>
            <a:pPr>
              <a:lnSpc>
                <a:spcPct val="150000"/>
              </a:lnSpc>
            </a:pPr>
            <a:r>
              <a:rPr lang="en-NO" dirty="0"/>
              <a:t>Copy (add)</a:t>
            </a:r>
          </a:p>
          <a:p>
            <a:pPr>
              <a:lnSpc>
                <a:spcPct val="150000"/>
              </a:lnSpc>
            </a:pPr>
            <a:r>
              <a:rPr lang="en-NO" dirty="0"/>
              <a:t>Ownership</a:t>
            </a:r>
          </a:p>
          <a:p>
            <a:pPr>
              <a:lnSpc>
                <a:spcPct val="150000"/>
              </a:lnSpc>
            </a:pPr>
            <a:r>
              <a:rPr lang="en-NO" dirty="0"/>
              <a:t>Expose port 80</a:t>
            </a:r>
          </a:p>
          <a:p>
            <a:endParaRPr lang="en-NO" dirty="0"/>
          </a:p>
        </p:txBody>
      </p:sp>
    </p:spTree>
    <p:extLst>
      <p:ext uri="{BB962C8B-B14F-4D97-AF65-F5344CB8AC3E}">
        <p14:creationId xmlns:p14="http://schemas.microsoft.com/office/powerpoint/2010/main" val="3224077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2BA08-6296-3DB2-EE96-06D3A77C7FA4}"/>
              </a:ext>
            </a:extLst>
          </p:cNvPr>
          <p:cNvSpPr>
            <a:spLocks noGrp="1"/>
          </p:cNvSpPr>
          <p:nvPr>
            <p:ph type="title"/>
          </p:nvPr>
        </p:nvSpPr>
        <p:spPr>
          <a:xfrm>
            <a:off x="306185" y="0"/>
            <a:ext cx="10515600" cy="1325563"/>
          </a:xfrm>
        </p:spPr>
        <p:txBody>
          <a:bodyPr/>
          <a:lstStyle/>
          <a:p>
            <a:r>
              <a:rPr lang="en-NO" dirty="0"/>
              <a:t>Docker Image Build</a:t>
            </a:r>
          </a:p>
        </p:txBody>
      </p:sp>
      <p:pic>
        <p:nvPicPr>
          <p:cNvPr id="5" name="Content Placeholder 4" descr="Text&#10;&#10;Description automatically generated">
            <a:extLst>
              <a:ext uri="{FF2B5EF4-FFF2-40B4-BE49-F238E27FC236}">
                <a16:creationId xmlns:a16="http://schemas.microsoft.com/office/drawing/2014/main" id="{7B1BD6D6-4589-F5E7-1B34-CB59DD932C50}"/>
              </a:ext>
            </a:extLst>
          </p:cNvPr>
          <p:cNvPicPr>
            <a:picLocks noGrp="1" noChangeAspect="1"/>
          </p:cNvPicPr>
          <p:nvPr>
            <p:ph idx="1"/>
          </p:nvPr>
        </p:nvPicPr>
        <p:blipFill>
          <a:blip r:embed="rId3"/>
          <a:stretch>
            <a:fillRect/>
          </a:stretch>
        </p:blipFill>
        <p:spPr>
          <a:xfrm>
            <a:off x="140430" y="3716838"/>
            <a:ext cx="11911139" cy="2645780"/>
          </a:xfrm>
        </p:spPr>
      </p:pic>
      <p:sp>
        <p:nvSpPr>
          <p:cNvPr id="6" name="TextBox 5">
            <a:extLst>
              <a:ext uri="{FF2B5EF4-FFF2-40B4-BE49-F238E27FC236}">
                <a16:creationId xmlns:a16="http://schemas.microsoft.com/office/drawing/2014/main" id="{C6767513-B68C-F587-57F2-F95E05BE4329}"/>
              </a:ext>
            </a:extLst>
          </p:cNvPr>
          <p:cNvSpPr txBox="1"/>
          <p:nvPr/>
        </p:nvSpPr>
        <p:spPr>
          <a:xfrm>
            <a:off x="306185" y="1007268"/>
            <a:ext cx="11564567" cy="375487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NO" sz="2800" dirty="0"/>
              <a:t>git clone (GitHub)</a:t>
            </a:r>
          </a:p>
          <a:p>
            <a:pPr marL="285750" indent="-285750">
              <a:lnSpc>
                <a:spcPct val="150000"/>
              </a:lnSpc>
              <a:buFont typeface="Arial" panose="020B0604020202020204" pitchFamily="34" charset="0"/>
              <a:buChar char="•"/>
            </a:pPr>
            <a:r>
              <a:rPr lang="en-NO" sz="2800" dirty="0"/>
              <a:t>Dockerfile</a:t>
            </a:r>
          </a:p>
          <a:p>
            <a:pPr marL="285750" indent="-285750">
              <a:lnSpc>
                <a:spcPct val="150000"/>
              </a:lnSpc>
              <a:buFont typeface="Arial" panose="020B0604020202020204" pitchFamily="34" charset="0"/>
              <a:buChar char="•"/>
            </a:pPr>
            <a:r>
              <a:rPr lang="en-NO" sz="2800" dirty="0"/>
              <a:t>Azure Cloud Shell</a:t>
            </a:r>
          </a:p>
          <a:p>
            <a:pPr marL="285750" indent="-285750">
              <a:lnSpc>
                <a:spcPct val="150000"/>
              </a:lnSpc>
              <a:buFont typeface="Arial" panose="020B0604020202020204" pitchFamily="34" charset="0"/>
              <a:buChar char="•"/>
            </a:pPr>
            <a:r>
              <a:rPr lang="en-NO" sz="2800" dirty="0"/>
              <a:t>Azure Container Registry (ACR)</a:t>
            </a:r>
          </a:p>
          <a:p>
            <a:pPr>
              <a:lnSpc>
                <a:spcPct val="150000"/>
              </a:lnSpc>
            </a:pPr>
            <a:r>
              <a:rPr lang="en-NO" sz="2800" dirty="0"/>
              <a:t> </a:t>
            </a:r>
          </a:p>
          <a:p>
            <a:pPr marL="285750" indent="-285750">
              <a:buFont typeface="Arial" panose="020B0604020202020204" pitchFamily="34" charset="0"/>
              <a:buChar char="•"/>
            </a:pPr>
            <a:endParaRPr lang="en-NO" sz="2800" dirty="0"/>
          </a:p>
        </p:txBody>
      </p:sp>
      <p:pic>
        <p:nvPicPr>
          <p:cNvPr id="4" name="Graphic 3">
            <a:extLst>
              <a:ext uri="{FF2B5EF4-FFF2-40B4-BE49-F238E27FC236}">
                <a16:creationId xmlns:a16="http://schemas.microsoft.com/office/drawing/2014/main" id="{4B9AE6FE-8D20-A56F-7D3A-27DE28AFA2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53118" y="94750"/>
            <a:ext cx="1617634" cy="1617634"/>
          </a:xfrm>
          <a:prstGeom prst="rect">
            <a:avLst/>
          </a:prstGeom>
        </p:spPr>
      </p:pic>
    </p:spTree>
    <p:extLst>
      <p:ext uri="{BB962C8B-B14F-4D97-AF65-F5344CB8AC3E}">
        <p14:creationId xmlns:p14="http://schemas.microsoft.com/office/powerpoint/2010/main" val="4278491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1AF30-02C2-B844-7A0D-4BC1801E19B7}"/>
              </a:ext>
            </a:extLst>
          </p:cNvPr>
          <p:cNvSpPr>
            <a:spLocks noGrp="1"/>
          </p:cNvSpPr>
          <p:nvPr>
            <p:ph type="title"/>
          </p:nvPr>
        </p:nvSpPr>
        <p:spPr>
          <a:xfrm>
            <a:off x="341615" y="0"/>
            <a:ext cx="10515600" cy="1325563"/>
          </a:xfrm>
        </p:spPr>
        <p:txBody>
          <a:bodyPr/>
          <a:lstStyle/>
          <a:p>
            <a:r>
              <a:rPr lang="en-NO" dirty="0"/>
              <a:t>Azure Container Registry (ACR)</a:t>
            </a:r>
          </a:p>
        </p:txBody>
      </p:sp>
      <p:pic>
        <p:nvPicPr>
          <p:cNvPr id="15" name="Content Placeholder 14" descr="Graphical user interface, application&#10;&#10;Description automatically generated">
            <a:extLst>
              <a:ext uri="{FF2B5EF4-FFF2-40B4-BE49-F238E27FC236}">
                <a16:creationId xmlns:a16="http://schemas.microsoft.com/office/drawing/2014/main" id="{A75295A2-772E-51F4-9F69-450C888FC2C0}"/>
              </a:ext>
            </a:extLst>
          </p:cNvPr>
          <p:cNvPicPr>
            <a:picLocks noGrp="1" noChangeAspect="1"/>
          </p:cNvPicPr>
          <p:nvPr>
            <p:ph idx="1"/>
          </p:nvPr>
        </p:nvPicPr>
        <p:blipFill>
          <a:blip r:embed="rId3"/>
          <a:stretch>
            <a:fillRect/>
          </a:stretch>
        </p:blipFill>
        <p:spPr>
          <a:xfrm>
            <a:off x="110332" y="1904423"/>
            <a:ext cx="12081668" cy="3973484"/>
          </a:xfrm>
        </p:spPr>
      </p:pic>
      <p:pic>
        <p:nvPicPr>
          <p:cNvPr id="16" name="Graphic 15">
            <a:extLst>
              <a:ext uri="{FF2B5EF4-FFF2-40B4-BE49-F238E27FC236}">
                <a16:creationId xmlns:a16="http://schemas.microsoft.com/office/drawing/2014/main" id="{A00C98B3-4988-6F34-012A-311347E019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32751" y="97112"/>
            <a:ext cx="1617634" cy="1617634"/>
          </a:xfrm>
          <a:prstGeom prst="rect">
            <a:avLst/>
          </a:prstGeom>
        </p:spPr>
      </p:pic>
    </p:spTree>
    <p:extLst>
      <p:ext uri="{BB962C8B-B14F-4D97-AF65-F5344CB8AC3E}">
        <p14:creationId xmlns:p14="http://schemas.microsoft.com/office/powerpoint/2010/main" val="3137928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5BFA0-570A-A182-EE0F-AEBF2BE0B869}"/>
              </a:ext>
            </a:extLst>
          </p:cNvPr>
          <p:cNvSpPr>
            <a:spLocks noGrp="1"/>
          </p:cNvSpPr>
          <p:nvPr>
            <p:ph type="title"/>
          </p:nvPr>
        </p:nvSpPr>
        <p:spPr>
          <a:xfrm>
            <a:off x="372687" y="18255"/>
            <a:ext cx="10515600" cy="1325563"/>
          </a:xfrm>
        </p:spPr>
        <p:txBody>
          <a:bodyPr/>
          <a:lstStyle/>
          <a:p>
            <a:r>
              <a:rPr lang="en-NO" dirty="0"/>
              <a:t>Azure Container Instance (ACI)</a:t>
            </a:r>
          </a:p>
        </p:txBody>
      </p:sp>
      <p:pic>
        <p:nvPicPr>
          <p:cNvPr id="5" name="Grafikk 4">
            <a:extLst>
              <a:ext uri="{FF2B5EF4-FFF2-40B4-BE49-F238E27FC236}">
                <a16:creationId xmlns:a16="http://schemas.microsoft.com/office/drawing/2014/main" id="{7F4EA6C1-45EC-A9B4-BC91-2F8ADEB6CA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06241" y="163936"/>
            <a:ext cx="1613072" cy="1619937"/>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F61D21F4-6EE3-ACD0-258B-2A26E72BB0F2}"/>
              </a:ext>
            </a:extLst>
          </p:cNvPr>
          <p:cNvPicPr>
            <a:picLocks noChangeAspect="1"/>
          </p:cNvPicPr>
          <p:nvPr/>
        </p:nvPicPr>
        <p:blipFill>
          <a:blip r:embed="rId5"/>
          <a:stretch>
            <a:fillRect/>
          </a:stretch>
        </p:blipFill>
        <p:spPr>
          <a:xfrm>
            <a:off x="1978683" y="955341"/>
            <a:ext cx="7303607" cy="5916488"/>
          </a:xfrm>
          <a:prstGeom prst="rect">
            <a:avLst/>
          </a:prstGeom>
        </p:spPr>
      </p:pic>
    </p:spTree>
    <p:extLst>
      <p:ext uri="{BB962C8B-B14F-4D97-AF65-F5344CB8AC3E}">
        <p14:creationId xmlns:p14="http://schemas.microsoft.com/office/powerpoint/2010/main" val="1771103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text, application, email&#10;&#10;Description automatically generated">
            <a:extLst>
              <a:ext uri="{FF2B5EF4-FFF2-40B4-BE49-F238E27FC236}">
                <a16:creationId xmlns:a16="http://schemas.microsoft.com/office/drawing/2014/main" id="{29BB74FA-8E75-069B-701B-3B8F0D189D37}"/>
              </a:ext>
            </a:extLst>
          </p:cNvPr>
          <p:cNvPicPr>
            <a:picLocks noChangeAspect="1"/>
          </p:cNvPicPr>
          <p:nvPr/>
        </p:nvPicPr>
        <p:blipFill>
          <a:blip r:embed="rId3"/>
          <a:stretch>
            <a:fillRect/>
          </a:stretch>
        </p:blipFill>
        <p:spPr>
          <a:xfrm>
            <a:off x="277427" y="1343818"/>
            <a:ext cx="11914573" cy="4708178"/>
          </a:xfrm>
          <a:prstGeom prst="rect">
            <a:avLst/>
          </a:prstGeom>
        </p:spPr>
      </p:pic>
      <p:sp>
        <p:nvSpPr>
          <p:cNvPr id="14" name="Title 1">
            <a:extLst>
              <a:ext uri="{FF2B5EF4-FFF2-40B4-BE49-F238E27FC236}">
                <a16:creationId xmlns:a16="http://schemas.microsoft.com/office/drawing/2014/main" id="{CF0577EF-2B7D-3575-9F7F-97BFD2B54AFB}"/>
              </a:ext>
            </a:extLst>
          </p:cNvPr>
          <p:cNvSpPr>
            <a:spLocks noGrp="1"/>
          </p:cNvSpPr>
          <p:nvPr>
            <p:ph type="title"/>
          </p:nvPr>
        </p:nvSpPr>
        <p:spPr>
          <a:xfrm>
            <a:off x="372687" y="18255"/>
            <a:ext cx="10515600" cy="1325563"/>
          </a:xfrm>
        </p:spPr>
        <p:txBody>
          <a:bodyPr/>
          <a:lstStyle/>
          <a:p>
            <a:r>
              <a:rPr lang="en-NO" dirty="0"/>
              <a:t>Deployed Container Instances</a:t>
            </a:r>
          </a:p>
        </p:txBody>
      </p:sp>
    </p:spTree>
    <p:extLst>
      <p:ext uri="{BB962C8B-B14F-4D97-AF65-F5344CB8AC3E}">
        <p14:creationId xmlns:p14="http://schemas.microsoft.com/office/powerpoint/2010/main" val="3570767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3BEDC-FA11-1434-B0F9-25FADE2F536B}"/>
              </a:ext>
            </a:extLst>
          </p:cNvPr>
          <p:cNvSpPr>
            <a:spLocks noGrp="1"/>
          </p:cNvSpPr>
          <p:nvPr>
            <p:ph type="title"/>
          </p:nvPr>
        </p:nvSpPr>
        <p:spPr>
          <a:xfrm>
            <a:off x="2857500" y="2766218"/>
            <a:ext cx="6477000" cy="1325563"/>
          </a:xfrm>
        </p:spPr>
        <p:txBody>
          <a:bodyPr/>
          <a:lstStyle/>
          <a:p>
            <a:pPr algn="ctr"/>
            <a:r>
              <a:rPr lang="en-NO" dirty="0"/>
              <a:t>Creating A Storage Account</a:t>
            </a:r>
          </a:p>
        </p:txBody>
      </p:sp>
    </p:spTree>
    <p:extLst>
      <p:ext uri="{BB962C8B-B14F-4D97-AF65-F5344CB8AC3E}">
        <p14:creationId xmlns:p14="http://schemas.microsoft.com/office/powerpoint/2010/main" val="509111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3BEDC-FA11-1434-B0F9-25FADE2F536B}"/>
              </a:ext>
            </a:extLst>
          </p:cNvPr>
          <p:cNvSpPr>
            <a:spLocks noGrp="1"/>
          </p:cNvSpPr>
          <p:nvPr>
            <p:ph type="title"/>
          </p:nvPr>
        </p:nvSpPr>
        <p:spPr>
          <a:xfrm>
            <a:off x="372685" y="18255"/>
            <a:ext cx="10515600" cy="1325563"/>
          </a:xfrm>
        </p:spPr>
        <p:txBody>
          <a:bodyPr/>
          <a:lstStyle/>
          <a:p>
            <a:r>
              <a:rPr lang="en-NO" dirty="0"/>
              <a:t>Storage Account</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93391501-C62E-4E01-50DD-5A920B0640DD}"/>
              </a:ext>
            </a:extLst>
          </p:cNvPr>
          <p:cNvPicPr>
            <a:picLocks noGrp="1" noChangeAspect="1"/>
          </p:cNvPicPr>
          <p:nvPr>
            <p:ph idx="1"/>
          </p:nvPr>
        </p:nvPicPr>
        <p:blipFill rotWithShape="1">
          <a:blip r:embed="rId2"/>
          <a:srcRect l="1430" t="2685" r="886"/>
          <a:stretch/>
        </p:blipFill>
        <p:spPr>
          <a:xfrm>
            <a:off x="740238" y="3113227"/>
            <a:ext cx="10148047" cy="3744773"/>
          </a:xfrm>
        </p:spPr>
      </p:pic>
      <p:sp>
        <p:nvSpPr>
          <p:cNvPr id="7" name="TextBox 6">
            <a:extLst>
              <a:ext uri="{FF2B5EF4-FFF2-40B4-BE49-F238E27FC236}">
                <a16:creationId xmlns:a16="http://schemas.microsoft.com/office/drawing/2014/main" id="{DFA634ED-06DB-6B13-7E8C-4E20695DE158}"/>
              </a:ext>
            </a:extLst>
          </p:cNvPr>
          <p:cNvSpPr txBox="1"/>
          <p:nvPr/>
        </p:nvSpPr>
        <p:spPr>
          <a:xfrm>
            <a:off x="685657" y="966787"/>
            <a:ext cx="10515600" cy="246221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NO" sz="2800" dirty="0"/>
              <a:t>General Purpose V2</a:t>
            </a:r>
          </a:p>
          <a:p>
            <a:pPr marL="285750" indent="-285750">
              <a:lnSpc>
                <a:spcPct val="150000"/>
              </a:lnSpc>
              <a:buFont typeface="Arial" panose="020B0604020202020204" pitchFamily="34" charset="0"/>
              <a:buChar char="•"/>
            </a:pPr>
            <a:r>
              <a:rPr lang="en-NO" sz="2800" dirty="0"/>
              <a:t>Hot Access</a:t>
            </a:r>
          </a:p>
          <a:p>
            <a:pPr marL="285750" indent="-285750">
              <a:lnSpc>
                <a:spcPct val="150000"/>
              </a:lnSpc>
              <a:buFont typeface="Arial" panose="020B0604020202020204" pitchFamily="34" charset="0"/>
              <a:buChar char="•"/>
            </a:pPr>
            <a:r>
              <a:rPr lang="en-NO" sz="2800" dirty="0"/>
              <a:t>Geo-Redundant</a:t>
            </a:r>
          </a:p>
          <a:p>
            <a:pPr marL="285750" indent="-285750">
              <a:buFont typeface="Arial" panose="020B0604020202020204" pitchFamily="34" charset="0"/>
              <a:buChar char="•"/>
            </a:pPr>
            <a:endParaRPr lang="en-NO" sz="2800" dirty="0"/>
          </a:p>
        </p:txBody>
      </p:sp>
      <p:pic>
        <p:nvPicPr>
          <p:cNvPr id="9" name="Graphic 8">
            <a:extLst>
              <a:ext uri="{FF2B5EF4-FFF2-40B4-BE49-F238E27FC236}">
                <a16:creationId xmlns:a16="http://schemas.microsoft.com/office/drawing/2014/main" id="{EF13B8F4-F5E6-C9FD-4ED7-A408A5326C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66553" y="190406"/>
            <a:ext cx="1552762" cy="1552762"/>
          </a:xfrm>
          <a:prstGeom prst="rect">
            <a:avLst/>
          </a:prstGeom>
        </p:spPr>
      </p:pic>
    </p:spTree>
    <p:extLst>
      <p:ext uri="{BB962C8B-B14F-4D97-AF65-F5344CB8AC3E}">
        <p14:creationId xmlns:p14="http://schemas.microsoft.com/office/powerpoint/2010/main" val="1324797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D83A-4A2D-0B53-1648-2D987859AE91}"/>
              </a:ext>
            </a:extLst>
          </p:cNvPr>
          <p:cNvSpPr>
            <a:spLocks noGrp="1"/>
          </p:cNvSpPr>
          <p:nvPr>
            <p:ph type="title"/>
          </p:nvPr>
        </p:nvSpPr>
        <p:spPr>
          <a:xfrm>
            <a:off x="372035" y="0"/>
            <a:ext cx="10515600" cy="1325563"/>
          </a:xfrm>
        </p:spPr>
        <p:txBody>
          <a:bodyPr/>
          <a:lstStyle/>
          <a:p>
            <a:r>
              <a:rPr lang="en-NO" dirty="0"/>
              <a:t>Capabilities</a:t>
            </a:r>
          </a:p>
        </p:txBody>
      </p:sp>
      <p:pic>
        <p:nvPicPr>
          <p:cNvPr id="5" name="Content Placeholder 4" descr="Table&#10;&#10;Description automatically generated">
            <a:extLst>
              <a:ext uri="{FF2B5EF4-FFF2-40B4-BE49-F238E27FC236}">
                <a16:creationId xmlns:a16="http://schemas.microsoft.com/office/drawing/2014/main" id="{B7FF56DE-6F06-55A3-A14C-6714058849E3}"/>
              </a:ext>
            </a:extLst>
          </p:cNvPr>
          <p:cNvPicPr>
            <a:picLocks noGrp="1" noChangeAspect="1"/>
          </p:cNvPicPr>
          <p:nvPr>
            <p:ph idx="1"/>
          </p:nvPr>
        </p:nvPicPr>
        <p:blipFill>
          <a:blip r:embed="rId2"/>
          <a:stretch>
            <a:fillRect/>
          </a:stretch>
        </p:blipFill>
        <p:spPr>
          <a:xfrm>
            <a:off x="138952" y="3818966"/>
            <a:ext cx="11920044" cy="2953870"/>
          </a:xfrm>
        </p:spPr>
      </p:pic>
      <p:sp>
        <p:nvSpPr>
          <p:cNvPr id="6" name="TextBox 5">
            <a:extLst>
              <a:ext uri="{FF2B5EF4-FFF2-40B4-BE49-F238E27FC236}">
                <a16:creationId xmlns:a16="http://schemas.microsoft.com/office/drawing/2014/main" id="{2DB5FBC1-97BF-7D40-DFAC-16FCCC77AFD7}"/>
              </a:ext>
            </a:extLst>
          </p:cNvPr>
          <p:cNvSpPr txBox="1"/>
          <p:nvPr/>
        </p:nvSpPr>
        <p:spPr>
          <a:xfrm>
            <a:off x="372035" y="1324350"/>
            <a:ext cx="10515600" cy="310854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NO" sz="2800" dirty="0"/>
              <a:t>Shared-Access-Signature (SAS)</a:t>
            </a:r>
          </a:p>
          <a:p>
            <a:pPr marL="285750" indent="-285750">
              <a:lnSpc>
                <a:spcPct val="150000"/>
              </a:lnSpc>
              <a:buFont typeface="Arial" panose="020B0604020202020204" pitchFamily="34" charset="0"/>
              <a:buChar char="•"/>
            </a:pPr>
            <a:r>
              <a:rPr lang="en-NO" sz="2800" dirty="0"/>
              <a:t>Shared across instances</a:t>
            </a:r>
          </a:p>
          <a:p>
            <a:pPr marL="285750" indent="-285750">
              <a:lnSpc>
                <a:spcPct val="150000"/>
              </a:lnSpc>
              <a:buFont typeface="Arial" panose="020B0604020202020204" pitchFamily="34" charset="0"/>
              <a:buChar char="•"/>
            </a:pPr>
            <a:r>
              <a:rPr lang="en-NO" sz="2800" dirty="0"/>
              <a:t>Lifecycle Management (cost management)</a:t>
            </a:r>
          </a:p>
          <a:p>
            <a:pPr marL="285750" indent="-285750">
              <a:lnSpc>
                <a:spcPct val="150000"/>
              </a:lnSpc>
              <a:buFont typeface="Arial" panose="020B0604020202020204" pitchFamily="34" charset="0"/>
              <a:buChar char="•"/>
            </a:pPr>
            <a:endParaRPr lang="en-NO" sz="2800" dirty="0"/>
          </a:p>
          <a:p>
            <a:pPr marL="285750" indent="-285750">
              <a:buFont typeface="Arial" panose="020B0604020202020204" pitchFamily="34" charset="0"/>
              <a:buChar char="•"/>
            </a:pPr>
            <a:endParaRPr lang="en-NO" sz="2800" dirty="0"/>
          </a:p>
        </p:txBody>
      </p:sp>
      <p:pic>
        <p:nvPicPr>
          <p:cNvPr id="7" name="Graphic 6">
            <a:extLst>
              <a:ext uri="{FF2B5EF4-FFF2-40B4-BE49-F238E27FC236}">
                <a16:creationId xmlns:a16="http://schemas.microsoft.com/office/drawing/2014/main" id="{BA4A9BCD-7345-9284-F991-C98FA00177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66553" y="190406"/>
            <a:ext cx="1552762" cy="1552762"/>
          </a:xfrm>
          <a:prstGeom prst="rect">
            <a:avLst/>
          </a:prstGeom>
        </p:spPr>
      </p:pic>
    </p:spTree>
    <p:extLst>
      <p:ext uri="{BB962C8B-B14F-4D97-AF65-F5344CB8AC3E}">
        <p14:creationId xmlns:p14="http://schemas.microsoft.com/office/powerpoint/2010/main" val="4176770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1">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33" name="Rectangle 32">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3">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A774027-2396-3538-CC64-264762CF42B6}"/>
              </a:ext>
            </a:extLst>
          </p:cNvPr>
          <p:cNvSpPr>
            <a:spLocks noGrp="1"/>
          </p:cNvSpPr>
          <p:nvPr>
            <p:ph type="title"/>
          </p:nvPr>
        </p:nvSpPr>
        <p:spPr>
          <a:xfrm>
            <a:off x="3885908" y="255710"/>
            <a:ext cx="3965319" cy="1030515"/>
          </a:xfrm>
        </p:spPr>
        <p:txBody>
          <a:bodyPr anchor="ctr">
            <a:normAutofit/>
          </a:bodyPr>
          <a:lstStyle/>
          <a:p>
            <a:pPr algn="ctr"/>
            <a:r>
              <a:rPr lang="en-US" sz="4000" dirty="0">
                <a:solidFill>
                  <a:schemeClr val="bg1"/>
                </a:solidFill>
                <a:ea typeface="+mj-lt"/>
                <a:cs typeface="+mj-lt"/>
              </a:rPr>
              <a:t>Group members</a:t>
            </a:r>
            <a:endParaRPr lang="en-US" dirty="0">
              <a:solidFill>
                <a:schemeClr val="bg1"/>
              </a:solidFill>
              <a:ea typeface="Calibri Light"/>
              <a:cs typeface="Calibri Light"/>
            </a:endParaRPr>
          </a:p>
        </p:txBody>
      </p:sp>
      <p:sp>
        <p:nvSpPr>
          <p:cNvPr id="24" name="TextBox 23">
            <a:extLst>
              <a:ext uri="{FF2B5EF4-FFF2-40B4-BE49-F238E27FC236}">
                <a16:creationId xmlns:a16="http://schemas.microsoft.com/office/drawing/2014/main" id="{675C4FAD-E50C-307C-1DA5-104734653D3F}"/>
              </a:ext>
            </a:extLst>
          </p:cNvPr>
          <p:cNvSpPr txBox="1"/>
          <p:nvPr/>
        </p:nvSpPr>
        <p:spPr>
          <a:xfrm>
            <a:off x="1371476" y="1626026"/>
            <a:ext cx="27732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Hamzeh </a:t>
            </a:r>
            <a:r>
              <a:rPr lang="en-US" sz="2400" dirty="0" err="1">
                <a:ea typeface="Calibri"/>
                <a:cs typeface="Calibri"/>
              </a:rPr>
              <a:t>Alsheikho</a:t>
            </a:r>
            <a:endParaRPr lang="en-US" sz="2400" dirty="0">
              <a:cs typeface="Calibri"/>
            </a:endParaRPr>
          </a:p>
        </p:txBody>
      </p:sp>
      <p:sp>
        <p:nvSpPr>
          <p:cNvPr id="25" name="TextBox 24">
            <a:extLst>
              <a:ext uri="{FF2B5EF4-FFF2-40B4-BE49-F238E27FC236}">
                <a16:creationId xmlns:a16="http://schemas.microsoft.com/office/drawing/2014/main" id="{1354B3F5-D0C3-D015-18F9-BF28452ED3C2}"/>
              </a:ext>
            </a:extLst>
          </p:cNvPr>
          <p:cNvSpPr txBox="1"/>
          <p:nvPr/>
        </p:nvSpPr>
        <p:spPr>
          <a:xfrm>
            <a:off x="4839739" y="1626027"/>
            <a:ext cx="22991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Runar Gullaksen​</a:t>
            </a:r>
          </a:p>
        </p:txBody>
      </p:sp>
      <p:sp>
        <p:nvSpPr>
          <p:cNvPr id="26" name="TextBox 25">
            <a:extLst>
              <a:ext uri="{FF2B5EF4-FFF2-40B4-BE49-F238E27FC236}">
                <a16:creationId xmlns:a16="http://schemas.microsoft.com/office/drawing/2014/main" id="{443AB72D-1C30-87C7-DE7A-3D419EE09EFC}"/>
              </a:ext>
            </a:extLst>
          </p:cNvPr>
          <p:cNvSpPr txBox="1"/>
          <p:nvPr/>
        </p:nvSpPr>
        <p:spPr>
          <a:xfrm>
            <a:off x="8215379" y="1619640"/>
            <a:ext cx="20395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Adrees Ahmed</a:t>
            </a:r>
            <a:endParaRPr lang="en-US" sz="2400" dirty="0"/>
          </a:p>
        </p:txBody>
      </p:sp>
      <p:pic>
        <p:nvPicPr>
          <p:cNvPr id="6" name="Picture 5" descr="A person smiling for the camera&#10;&#10;Description automatically generated with medium confidence">
            <a:extLst>
              <a:ext uri="{FF2B5EF4-FFF2-40B4-BE49-F238E27FC236}">
                <a16:creationId xmlns:a16="http://schemas.microsoft.com/office/drawing/2014/main" id="{E346BC00-E8E7-4A22-A89C-5344D0B173DA}"/>
              </a:ext>
            </a:extLst>
          </p:cNvPr>
          <p:cNvPicPr>
            <a:picLocks noChangeAspect="1"/>
          </p:cNvPicPr>
          <p:nvPr/>
        </p:nvPicPr>
        <p:blipFill>
          <a:blip r:embed="rId3"/>
          <a:stretch>
            <a:fillRect/>
          </a:stretch>
        </p:blipFill>
        <p:spPr>
          <a:xfrm>
            <a:off x="1765239" y="2349490"/>
            <a:ext cx="1452277" cy="1741016"/>
          </a:xfrm>
          <a:prstGeom prst="rect">
            <a:avLst/>
          </a:prstGeom>
        </p:spPr>
      </p:pic>
      <p:sp>
        <p:nvSpPr>
          <p:cNvPr id="15" name="TextBox 14">
            <a:extLst>
              <a:ext uri="{FF2B5EF4-FFF2-40B4-BE49-F238E27FC236}">
                <a16:creationId xmlns:a16="http://schemas.microsoft.com/office/drawing/2014/main" id="{D93DE2B6-79CD-4FCB-92B9-2F8162B18B8F}"/>
              </a:ext>
            </a:extLst>
          </p:cNvPr>
          <p:cNvSpPr txBox="1"/>
          <p:nvPr/>
        </p:nvSpPr>
        <p:spPr>
          <a:xfrm>
            <a:off x="1258827" y="1998237"/>
            <a:ext cx="26592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3">
                    <a:lumMod val="75000"/>
                  </a:schemeClr>
                </a:solidFill>
                <a:cs typeface="Calibri"/>
              </a:rPr>
              <a:t>SecOps consultant, ITOM</a:t>
            </a:r>
          </a:p>
        </p:txBody>
      </p:sp>
      <p:pic>
        <p:nvPicPr>
          <p:cNvPr id="8" name="Picture 7">
            <a:extLst>
              <a:ext uri="{FF2B5EF4-FFF2-40B4-BE49-F238E27FC236}">
                <a16:creationId xmlns:a16="http://schemas.microsoft.com/office/drawing/2014/main" id="{DF7DEB01-1384-4216-9E7B-98F97A60C0AE}"/>
              </a:ext>
            </a:extLst>
          </p:cNvPr>
          <p:cNvPicPr>
            <a:picLocks noChangeAspect="1"/>
          </p:cNvPicPr>
          <p:nvPr/>
        </p:nvPicPr>
        <p:blipFill>
          <a:blip r:embed="rId4"/>
          <a:stretch>
            <a:fillRect/>
          </a:stretch>
        </p:blipFill>
        <p:spPr>
          <a:xfrm>
            <a:off x="1811889" y="5587631"/>
            <a:ext cx="1365682" cy="1319276"/>
          </a:xfrm>
          <a:prstGeom prst="rect">
            <a:avLst/>
          </a:prstGeom>
        </p:spPr>
      </p:pic>
      <p:pic>
        <p:nvPicPr>
          <p:cNvPr id="12" name="Picture 11">
            <a:extLst>
              <a:ext uri="{FF2B5EF4-FFF2-40B4-BE49-F238E27FC236}">
                <a16:creationId xmlns:a16="http://schemas.microsoft.com/office/drawing/2014/main" id="{6D54940A-52BE-4BED-9A08-CAE9F2211300}"/>
              </a:ext>
            </a:extLst>
          </p:cNvPr>
          <p:cNvPicPr>
            <a:picLocks noChangeAspect="1"/>
          </p:cNvPicPr>
          <p:nvPr/>
        </p:nvPicPr>
        <p:blipFill>
          <a:blip r:embed="rId5"/>
          <a:stretch>
            <a:fillRect/>
          </a:stretch>
        </p:blipFill>
        <p:spPr>
          <a:xfrm>
            <a:off x="8591122" y="5693023"/>
            <a:ext cx="1288951" cy="1213064"/>
          </a:xfrm>
          <a:prstGeom prst="rect">
            <a:avLst/>
          </a:prstGeom>
        </p:spPr>
      </p:pic>
      <p:pic>
        <p:nvPicPr>
          <p:cNvPr id="1026" name="Picture 2">
            <a:extLst>
              <a:ext uri="{FF2B5EF4-FFF2-40B4-BE49-F238E27FC236}">
                <a16:creationId xmlns:a16="http://schemas.microsoft.com/office/drawing/2014/main" id="{C1FB51C9-314C-4CBF-8917-2F51427155E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036" b="7588"/>
          <a:stretch/>
        </p:blipFill>
        <p:spPr bwMode="auto">
          <a:xfrm>
            <a:off x="5215772" y="2349490"/>
            <a:ext cx="1350228" cy="17331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Logo&#10;&#10;Description automatically generated">
            <a:extLst>
              <a:ext uri="{FF2B5EF4-FFF2-40B4-BE49-F238E27FC236}">
                <a16:creationId xmlns:a16="http://schemas.microsoft.com/office/drawing/2014/main" id="{EBBDF77D-62AB-4374-9B25-5B5DD7BA5F68}"/>
              </a:ext>
            </a:extLst>
          </p:cNvPr>
          <p:cNvPicPr>
            <a:picLocks noChangeAspect="1"/>
          </p:cNvPicPr>
          <p:nvPr/>
        </p:nvPicPr>
        <p:blipFill>
          <a:blip r:embed="rId7"/>
          <a:stretch>
            <a:fillRect/>
          </a:stretch>
        </p:blipFill>
        <p:spPr>
          <a:xfrm>
            <a:off x="1872931" y="4185973"/>
            <a:ext cx="1242984" cy="823012"/>
          </a:xfrm>
          <a:prstGeom prst="rect">
            <a:avLst/>
          </a:prstGeom>
        </p:spPr>
      </p:pic>
      <p:pic>
        <p:nvPicPr>
          <p:cNvPr id="1028" name="Picture 4">
            <a:extLst>
              <a:ext uri="{FF2B5EF4-FFF2-40B4-BE49-F238E27FC236}">
                <a16:creationId xmlns:a16="http://schemas.microsoft.com/office/drawing/2014/main" id="{738DA914-68B5-4AB1-8752-2282D2A599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3992" y="4244610"/>
            <a:ext cx="1353889" cy="63191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44393D8-C1BD-4104-84D4-0D4682D8356E}"/>
              </a:ext>
            </a:extLst>
          </p:cNvPr>
          <p:cNvSpPr txBox="1"/>
          <p:nvPr/>
        </p:nvSpPr>
        <p:spPr>
          <a:xfrm>
            <a:off x="4592319" y="1982761"/>
            <a:ext cx="26592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accent3">
                    <a:lumMod val="75000"/>
                  </a:schemeClr>
                </a:solidFill>
                <a:cs typeface="Calibri"/>
              </a:rPr>
              <a:t>Junior Consultant​</a:t>
            </a:r>
          </a:p>
        </p:txBody>
      </p:sp>
      <p:pic>
        <p:nvPicPr>
          <p:cNvPr id="18" name="Picture 17">
            <a:extLst>
              <a:ext uri="{FF2B5EF4-FFF2-40B4-BE49-F238E27FC236}">
                <a16:creationId xmlns:a16="http://schemas.microsoft.com/office/drawing/2014/main" id="{A6ABE660-E312-4C93-A72D-DFC0626793D1}"/>
              </a:ext>
            </a:extLst>
          </p:cNvPr>
          <p:cNvPicPr>
            <a:picLocks noChangeAspect="1"/>
          </p:cNvPicPr>
          <p:nvPr/>
        </p:nvPicPr>
        <p:blipFill>
          <a:blip r:embed="rId9"/>
          <a:stretch>
            <a:fillRect/>
          </a:stretch>
        </p:blipFill>
        <p:spPr>
          <a:xfrm>
            <a:off x="2223257" y="5260117"/>
            <a:ext cx="400106" cy="428685"/>
          </a:xfrm>
          <a:prstGeom prst="rect">
            <a:avLst/>
          </a:prstGeom>
        </p:spPr>
      </p:pic>
      <p:pic>
        <p:nvPicPr>
          <p:cNvPr id="20" name="Picture 19">
            <a:extLst>
              <a:ext uri="{FF2B5EF4-FFF2-40B4-BE49-F238E27FC236}">
                <a16:creationId xmlns:a16="http://schemas.microsoft.com/office/drawing/2014/main" id="{0A14CD5C-B1DD-495B-AD22-32D798EDD8E7}"/>
              </a:ext>
            </a:extLst>
          </p:cNvPr>
          <p:cNvPicPr>
            <a:picLocks noChangeAspect="1"/>
          </p:cNvPicPr>
          <p:nvPr/>
        </p:nvPicPr>
        <p:blipFill>
          <a:blip r:embed="rId9"/>
          <a:stretch>
            <a:fillRect/>
          </a:stretch>
        </p:blipFill>
        <p:spPr>
          <a:xfrm>
            <a:off x="5690883" y="5260116"/>
            <a:ext cx="400106" cy="428685"/>
          </a:xfrm>
          <a:prstGeom prst="rect">
            <a:avLst/>
          </a:prstGeom>
        </p:spPr>
      </p:pic>
      <p:pic>
        <p:nvPicPr>
          <p:cNvPr id="22" name="Picture 21">
            <a:extLst>
              <a:ext uri="{FF2B5EF4-FFF2-40B4-BE49-F238E27FC236}">
                <a16:creationId xmlns:a16="http://schemas.microsoft.com/office/drawing/2014/main" id="{B7AA6CF1-551F-409F-B558-9C91D4537E38}"/>
              </a:ext>
            </a:extLst>
          </p:cNvPr>
          <p:cNvPicPr>
            <a:picLocks noChangeAspect="1"/>
          </p:cNvPicPr>
          <p:nvPr/>
        </p:nvPicPr>
        <p:blipFill>
          <a:blip r:embed="rId9"/>
          <a:stretch>
            <a:fillRect/>
          </a:stretch>
        </p:blipFill>
        <p:spPr>
          <a:xfrm>
            <a:off x="9033172" y="5261450"/>
            <a:ext cx="400106" cy="428685"/>
          </a:xfrm>
          <a:prstGeom prst="rect">
            <a:avLst/>
          </a:prstGeom>
        </p:spPr>
      </p:pic>
      <p:pic>
        <p:nvPicPr>
          <p:cNvPr id="5" name="Picture 6" descr="Qr code&#10;&#10;Description automatically generated">
            <a:extLst>
              <a:ext uri="{FF2B5EF4-FFF2-40B4-BE49-F238E27FC236}">
                <a16:creationId xmlns:a16="http://schemas.microsoft.com/office/drawing/2014/main" id="{2707CEB5-5809-95E7-24A8-F64CDD979DF0}"/>
              </a:ext>
            </a:extLst>
          </p:cNvPr>
          <p:cNvPicPr>
            <a:picLocks noChangeAspect="1"/>
          </p:cNvPicPr>
          <p:nvPr/>
        </p:nvPicPr>
        <p:blipFill>
          <a:blip r:embed="rId10"/>
          <a:stretch>
            <a:fillRect/>
          </a:stretch>
        </p:blipFill>
        <p:spPr>
          <a:xfrm>
            <a:off x="5328261" y="5743813"/>
            <a:ext cx="1132568" cy="1113518"/>
          </a:xfrm>
          <a:prstGeom prst="rect">
            <a:avLst/>
          </a:prstGeom>
        </p:spPr>
      </p:pic>
      <p:pic>
        <p:nvPicPr>
          <p:cNvPr id="3" name="Grafikk 3">
            <a:extLst>
              <a:ext uri="{FF2B5EF4-FFF2-40B4-BE49-F238E27FC236}">
                <a16:creationId xmlns:a16="http://schemas.microsoft.com/office/drawing/2014/main" id="{F85CBFA7-2332-631A-523F-A77E0FF50D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3701" y="4421817"/>
            <a:ext cx="2667000" cy="447675"/>
          </a:xfrm>
          <a:prstGeom prst="rect">
            <a:avLst/>
          </a:prstGeom>
        </p:spPr>
      </p:pic>
      <p:pic>
        <p:nvPicPr>
          <p:cNvPr id="7" name="Bilde 8" descr="Et bilde som inneholder vegg, mann, person, innendørs&#10;&#10;Automatisk generert beskrivelse">
            <a:extLst>
              <a:ext uri="{FF2B5EF4-FFF2-40B4-BE49-F238E27FC236}">
                <a16:creationId xmlns:a16="http://schemas.microsoft.com/office/drawing/2014/main" id="{3ACA993C-FC64-B4CA-FACF-F10BA3D7F5FE}"/>
              </a:ext>
            </a:extLst>
          </p:cNvPr>
          <p:cNvPicPr>
            <a:picLocks noChangeAspect="1"/>
          </p:cNvPicPr>
          <p:nvPr/>
        </p:nvPicPr>
        <p:blipFill>
          <a:blip r:embed="rId13"/>
          <a:stretch>
            <a:fillRect/>
          </a:stretch>
        </p:blipFill>
        <p:spPr>
          <a:xfrm>
            <a:off x="8366616" y="2356310"/>
            <a:ext cx="1757856" cy="1714976"/>
          </a:xfrm>
          <a:prstGeom prst="rect">
            <a:avLst/>
          </a:prstGeom>
        </p:spPr>
      </p:pic>
      <p:sp>
        <p:nvSpPr>
          <p:cNvPr id="4" name="TekstSylinder 3">
            <a:extLst>
              <a:ext uri="{FF2B5EF4-FFF2-40B4-BE49-F238E27FC236}">
                <a16:creationId xmlns:a16="http://schemas.microsoft.com/office/drawing/2014/main" id="{BA309DB3-3D32-67A2-F405-BFC97D03CF6D}"/>
              </a:ext>
            </a:extLst>
          </p:cNvPr>
          <p:cNvSpPr txBox="1"/>
          <p:nvPr/>
        </p:nvSpPr>
        <p:spPr>
          <a:xfrm>
            <a:off x="8095974" y="1991971"/>
            <a:ext cx="24239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dirty="0">
                <a:solidFill>
                  <a:schemeClr val="tx1">
                    <a:lumMod val="50000"/>
                    <a:lumOff val="50000"/>
                  </a:schemeClr>
                </a:solidFill>
                <a:latin typeface="Calibri"/>
                <a:ea typeface="Calibri Light"/>
                <a:cs typeface="Calibri Light"/>
              </a:rPr>
              <a:t>Junior Cloud Engineer</a:t>
            </a:r>
            <a:endParaRPr lang="nb-NO" dirty="0">
              <a:solidFill>
                <a:schemeClr val="tx1">
                  <a:lumMod val="50000"/>
                  <a:lumOff val="50000"/>
                </a:schemeClr>
              </a:solidFill>
              <a:latin typeface="Calibri Light"/>
              <a:ea typeface="Calibri Light"/>
              <a:cs typeface="Calibri Light"/>
            </a:endParaRPr>
          </a:p>
        </p:txBody>
      </p:sp>
    </p:spTree>
    <p:extLst>
      <p:ext uri="{BB962C8B-B14F-4D97-AF65-F5344CB8AC3E}">
        <p14:creationId xmlns:p14="http://schemas.microsoft.com/office/powerpoint/2010/main" val="2998229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EB1F-8D19-CD52-6D5E-135F57C4060C}"/>
              </a:ext>
            </a:extLst>
          </p:cNvPr>
          <p:cNvSpPr>
            <a:spLocks noGrp="1"/>
          </p:cNvSpPr>
          <p:nvPr>
            <p:ph type="title"/>
          </p:nvPr>
        </p:nvSpPr>
        <p:spPr>
          <a:xfrm>
            <a:off x="292100" y="0"/>
            <a:ext cx="10515600" cy="1325563"/>
          </a:xfrm>
        </p:spPr>
        <p:txBody>
          <a:bodyPr/>
          <a:lstStyle/>
          <a:p>
            <a:r>
              <a:rPr lang="en-NO" dirty="0"/>
              <a:t>Licecycle Management</a:t>
            </a:r>
          </a:p>
        </p:txBody>
      </p:sp>
      <p:sp>
        <p:nvSpPr>
          <p:cNvPr id="9" name="TextBox 8">
            <a:extLst>
              <a:ext uri="{FF2B5EF4-FFF2-40B4-BE49-F238E27FC236}">
                <a16:creationId xmlns:a16="http://schemas.microsoft.com/office/drawing/2014/main" id="{16142AD5-8273-A280-067D-DDDBE390B859}"/>
              </a:ext>
            </a:extLst>
          </p:cNvPr>
          <p:cNvSpPr txBox="1"/>
          <p:nvPr/>
        </p:nvSpPr>
        <p:spPr>
          <a:xfrm>
            <a:off x="372035" y="1467091"/>
            <a:ext cx="5177865" cy="246221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NO" sz="2800" dirty="0"/>
              <a:t>7 Days</a:t>
            </a:r>
          </a:p>
          <a:p>
            <a:pPr marL="285750" indent="-285750">
              <a:lnSpc>
                <a:spcPct val="150000"/>
              </a:lnSpc>
              <a:buFont typeface="Arial" panose="020B0604020202020204" pitchFamily="34" charset="0"/>
              <a:buChar char="•"/>
            </a:pPr>
            <a:r>
              <a:rPr lang="en-NO" sz="2800" dirty="0"/>
              <a:t>Hot -&gt; Cool</a:t>
            </a:r>
          </a:p>
          <a:p>
            <a:pPr marL="285750" indent="-285750">
              <a:lnSpc>
                <a:spcPct val="150000"/>
              </a:lnSpc>
              <a:buFont typeface="Arial" panose="020B0604020202020204" pitchFamily="34" charset="0"/>
              <a:buChar char="•"/>
            </a:pPr>
            <a:r>
              <a:rPr lang="en-NO" sz="2800" dirty="0"/>
              <a:t>Cost saving</a:t>
            </a:r>
          </a:p>
          <a:p>
            <a:pPr marL="285750" indent="-285750">
              <a:buFont typeface="Arial" panose="020B0604020202020204" pitchFamily="34" charset="0"/>
              <a:buChar char="•"/>
            </a:pPr>
            <a:endParaRPr lang="en-NO" sz="2800" dirty="0"/>
          </a:p>
        </p:txBody>
      </p:sp>
      <p:pic>
        <p:nvPicPr>
          <p:cNvPr id="13" name="Content Placeholder 12" descr="Graphical user interface, application&#10;&#10;Description automatically generated">
            <a:extLst>
              <a:ext uri="{FF2B5EF4-FFF2-40B4-BE49-F238E27FC236}">
                <a16:creationId xmlns:a16="http://schemas.microsoft.com/office/drawing/2014/main" id="{10FC3701-B4DB-75E4-58E8-FE00EEA7B39C}"/>
              </a:ext>
            </a:extLst>
          </p:cNvPr>
          <p:cNvPicPr>
            <a:picLocks noGrp="1" noChangeAspect="1"/>
          </p:cNvPicPr>
          <p:nvPr>
            <p:ph idx="1"/>
          </p:nvPr>
        </p:nvPicPr>
        <p:blipFill>
          <a:blip r:embed="rId3"/>
          <a:stretch>
            <a:fillRect/>
          </a:stretch>
        </p:blipFill>
        <p:spPr>
          <a:xfrm>
            <a:off x="3673738" y="1467091"/>
            <a:ext cx="8146227" cy="3526505"/>
          </a:xfrm>
          <a:ln>
            <a:solidFill>
              <a:schemeClr val="tx1"/>
            </a:solidFill>
          </a:ln>
        </p:spPr>
      </p:pic>
    </p:spTree>
    <p:extLst>
      <p:ext uri="{BB962C8B-B14F-4D97-AF65-F5344CB8AC3E}">
        <p14:creationId xmlns:p14="http://schemas.microsoft.com/office/powerpoint/2010/main" val="4020153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0D795-DFFC-4730-4530-54546BD152D4}"/>
              </a:ext>
            </a:extLst>
          </p:cNvPr>
          <p:cNvSpPr>
            <a:spLocks noGrp="1"/>
          </p:cNvSpPr>
          <p:nvPr>
            <p:ph type="title"/>
          </p:nvPr>
        </p:nvSpPr>
        <p:spPr>
          <a:xfrm>
            <a:off x="1951413" y="2766218"/>
            <a:ext cx="8289174" cy="1325563"/>
          </a:xfrm>
        </p:spPr>
        <p:txBody>
          <a:bodyPr/>
          <a:lstStyle/>
          <a:p>
            <a:pPr algn="ctr"/>
            <a:r>
              <a:rPr lang="en-NO" dirty="0"/>
              <a:t>Implementation of Traffic Manager</a:t>
            </a:r>
          </a:p>
        </p:txBody>
      </p:sp>
    </p:spTree>
    <p:extLst>
      <p:ext uri="{BB962C8B-B14F-4D97-AF65-F5344CB8AC3E}">
        <p14:creationId xmlns:p14="http://schemas.microsoft.com/office/powerpoint/2010/main" val="2224630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E5D9-E957-9829-1CBF-05E14E7412C2}"/>
              </a:ext>
            </a:extLst>
          </p:cNvPr>
          <p:cNvSpPr>
            <a:spLocks noGrp="1"/>
          </p:cNvSpPr>
          <p:nvPr>
            <p:ph type="title"/>
          </p:nvPr>
        </p:nvSpPr>
        <p:spPr>
          <a:xfrm>
            <a:off x="163643" y="18255"/>
            <a:ext cx="10515600" cy="1325563"/>
          </a:xfrm>
        </p:spPr>
        <p:txBody>
          <a:bodyPr/>
          <a:lstStyle/>
          <a:p>
            <a:endParaRPr lang="en-NO"/>
          </a:p>
        </p:txBody>
      </p:sp>
      <p:sp>
        <p:nvSpPr>
          <p:cNvPr id="3" name="Content Placeholder 2">
            <a:extLst>
              <a:ext uri="{FF2B5EF4-FFF2-40B4-BE49-F238E27FC236}">
                <a16:creationId xmlns:a16="http://schemas.microsoft.com/office/drawing/2014/main" id="{B0FF397C-CFE3-9B39-50A1-6084DFB6D89A}"/>
              </a:ext>
            </a:extLst>
          </p:cNvPr>
          <p:cNvSpPr>
            <a:spLocks noGrp="1"/>
          </p:cNvSpPr>
          <p:nvPr>
            <p:ph idx="1"/>
          </p:nvPr>
        </p:nvSpPr>
        <p:spPr>
          <a:xfrm>
            <a:off x="626703" y="837694"/>
            <a:ext cx="10515600" cy="4351338"/>
          </a:xfrm>
        </p:spPr>
        <p:txBody>
          <a:bodyPr/>
          <a:lstStyle/>
          <a:p>
            <a:endParaRPr lang="en-NO"/>
          </a:p>
        </p:txBody>
      </p:sp>
      <p:pic>
        <p:nvPicPr>
          <p:cNvPr id="4" name="Picture 3">
            <a:extLst>
              <a:ext uri="{FF2B5EF4-FFF2-40B4-BE49-F238E27FC236}">
                <a16:creationId xmlns:a16="http://schemas.microsoft.com/office/drawing/2014/main" id="{EED2E91E-EC46-2B3B-F55C-CCCC4FF006AF}"/>
              </a:ext>
            </a:extLst>
          </p:cNvPr>
          <p:cNvPicPr>
            <a:picLocks noChangeAspect="1"/>
          </p:cNvPicPr>
          <p:nvPr/>
        </p:nvPicPr>
        <p:blipFill>
          <a:blip r:embed="rId3"/>
          <a:stretch>
            <a:fillRect/>
          </a:stretch>
        </p:blipFill>
        <p:spPr>
          <a:xfrm>
            <a:off x="2418071" y="-18255"/>
            <a:ext cx="7355858" cy="6858000"/>
          </a:xfrm>
          <a:prstGeom prst="rect">
            <a:avLst/>
          </a:prstGeom>
        </p:spPr>
      </p:pic>
    </p:spTree>
    <p:extLst>
      <p:ext uri="{BB962C8B-B14F-4D97-AF65-F5344CB8AC3E}">
        <p14:creationId xmlns:p14="http://schemas.microsoft.com/office/powerpoint/2010/main" val="104422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7">
            <a:extLst>
              <a:ext uri="{FF2B5EF4-FFF2-40B4-BE49-F238E27FC236}">
                <a16:creationId xmlns:a16="http://schemas.microsoft.com/office/drawing/2014/main" id="{CF21A8EC-EF8F-3A98-D35C-BE1589705DA9}"/>
              </a:ext>
            </a:extLst>
          </p:cNvPr>
          <p:cNvPicPr>
            <a:picLocks noChangeAspect="1"/>
          </p:cNvPicPr>
          <p:nvPr/>
        </p:nvPicPr>
        <p:blipFill rotWithShape="1">
          <a:blip r:embed="rId3"/>
          <a:srcRect l="1205" t="18118" r="31" b="-174"/>
          <a:stretch/>
        </p:blipFill>
        <p:spPr>
          <a:xfrm>
            <a:off x="4356847" y="2931247"/>
            <a:ext cx="7732867" cy="3701044"/>
          </a:xfrm>
          <a:prstGeom prst="rect">
            <a:avLst/>
          </a:prstGeom>
        </p:spPr>
      </p:pic>
      <p:pic>
        <p:nvPicPr>
          <p:cNvPr id="3" name="Picture 2" descr="Text&#10;&#10;Description automatically generated">
            <a:extLst>
              <a:ext uri="{FF2B5EF4-FFF2-40B4-BE49-F238E27FC236}">
                <a16:creationId xmlns:a16="http://schemas.microsoft.com/office/drawing/2014/main" id="{8036F0A2-599F-3B4E-A70B-5AE8715E4427}"/>
              </a:ext>
            </a:extLst>
          </p:cNvPr>
          <p:cNvPicPr>
            <a:picLocks noChangeAspect="1"/>
          </p:cNvPicPr>
          <p:nvPr/>
        </p:nvPicPr>
        <p:blipFill>
          <a:blip r:embed="rId4"/>
          <a:stretch>
            <a:fillRect/>
          </a:stretch>
        </p:blipFill>
        <p:spPr>
          <a:xfrm>
            <a:off x="90142" y="340914"/>
            <a:ext cx="12011716" cy="2474004"/>
          </a:xfrm>
          <a:prstGeom prst="rect">
            <a:avLst/>
          </a:prstGeom>
        </p:spPr>
      </p:pic>
    </p:spTree>
    <p:extLst>
      <p:ext uri="{BB962C8B-B14F-4D97-AF65-F5344CB8AC3E}">
        <p14:creationId xmlns:p14="http://schemas.microsoft.com/office/powerpoint/2010/main" val="933131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e 6" descr="Et bilde som inneholder kart&#10;&#10;Automatisk generert beskrivelse">
            <a:extLst>
              <a:ext uri="{FF2B5EF4-FFF2-40B4-BE49-F238E27FC236}">
                <a16:creationId xmlns:a16="http://schemas.microsoft.com/office/drawing/2014/main" id="{3E8770C5-D4CC-F1AD-E4FC-F31B0AD8534F}"/>
              </a:ext>
            </a:extLst>
          </p:cNvPr>
          <p:cNvPicPr>
            <a:picLocks noGrp="1" noChangeAspect="1"/>
          </p:cNvPicPr>
          <p:nvPr>
            <p:ph idx="1"/>
          </p:nvPr>
        </p:nvPicPr>
        <p:blipFill rotWithShape="1">
          <a:blip r:embed="rId3"/>
          <a:srcRect l="-232" t="9595" r="313" b="213"/>
          <a:stretch/>
        </p:blipFill>
        <p:spPr>
          <a:xfrm>
            <a:off x="4677788" y="3045163"/>
            <a:ext cx="7431454" cy="3642507"/>
          </a:xfrm>
        </p:spPr>
      </p:pic>
      <p:sp>
        <p:nvSpPr>
          <p:cNvPr id="5" name="TekstSylinder 2">
            <a:extLst>
              <a:ext uri="{FF2B5EF4-FFF2-40B4-BE49-F238E27FC236}">
                <a16:creationId xmlns:a16="http://schemas.microsoft.com/office/drawing/2014/main" id="{6CCB772E-77DD-A1EE-CC0C-AA7B5516AA1F}"/>
              </a:ext>
            </a:extLst>
          </p:cNvPr>
          <p:cNvSpPr txBox="1"/>
          <p:nvPr/>
        </p:nvSpPr>
        <p:spPr>
          <a:xfrm>
            <a:off x="118617" y="76807"/>
            <a:ext cx="4211052"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b-NO" dirty="0">
                <a:cs typeface="Calibri"/>
              </a:rPr>
              <a:t>Connected via a </a:t>
            </a:r>
            <a:r>
              <a:rPr lang="nb-NO" dirty="0" err="1">
                <a:cs typeface="Calibri"/>
              </a:rPr>
              <a:t>NordVPN</a:t>
            </a:r>
            <a:r>
              <a:rPr lang="nb-NO" dirty="0">
                <a:cs typeface="Calibri"/>
              </a:rPr>
              <a:t> server in </a:t>
            </a:r>
            <a:r>
              <a:rPr lang="nb-NO" dirty="0" err="1">
                <a:cs typeface="Calibri"/>
              </a:rPr>
              <a:t>the</a:t>
            </a:r>
            <a:r>
              <a:rPr lang="nb-NO" dirty="0">
                <a:cs typeface="Calibri"/>
              </a:rPr>
              <a:t> US US*</a:t>
            </a:r>
          </a:p>
        </p:txBody>
      </p:sp>
      <p:pic>
        <p:nvPicPr>
          <p:cNvPr id="8" name="Picture 7" descr="Text&#10;&#10;Description automatically generated">
            <a:extLst>
              <a:ext uri="{FF2B5EF4-FFF2-40B4-BE49-F238E27FC236}">
                <a16:creationId xmlns:a16="http://schemas.microsoft.com/office/drawing/2014/main" id="{795D288E-4DB0-2C7E-F392-E524E4D783A3}"/>
              </a:ext>
            </a:extLst>
          </p:cNvPr>
          <p:cNvPicPr>
            <a:picLocks noChangeAspect="1"/>
          </p:cNvPicPr>
          <p:nvPr/>
        </p:nvPicPr>
        <p:blipFill>
          <a:blip r:embed="rId4"/>
          <a:stretch>
            <a:fillRect/>
          </a:stretch>
        </p:blipFill>
        <p:spPr>
          <a:xfrm>
            <a:off x="105338" y="446139"/>
            <a:ext cx="12003903" cy="2458426"/>
          </a:xfrm>
          <a:prstGeom prst="rect">
            <a:avLst/>
          </a:prstGeom>
        </p:spPr>
      </p:pic>
    </p:spTree>
    <p:extLst>
      <p:ext uri="{BB962C8B-B14F-4D97-AF65-F5344CB8AC3E}">
        <p14:creationId xmlns:p14="http://schemas.microsoft.com/office/powerpoint/2010/main" val="178230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DBF9D-347D-4940-83B0-2EF7BEBEDF5E}"/>
              </a:ext>
            </a:extLst>
          </p:cNvPr>
          <p:cNvSpPr>
            <a:spLocks noGrp="1"/>
          </p:cNvSpPr>
          <p:nvPr>
            <p:ph type="title"/>
          </p:nvPr>
        </p:nvSpPr>
        <p:spPr>
          <a:xfrm>
            <a:off x="2375362" y="217430"/>
            <a:ext cx="7441276" cy="1325563"/>
          </a:xfrm>
        </p:spPr>
        <p:txBody>
          <a:bodyPr>
            <a:noAutofit/>
          </a:bodyPr>
          <a:lstStyle/>
          <a:p>
            <a:pPr algn="ctr"/>
            <a:r>
              <a:rPr lang="en-US" sz="3600" dirty="0">
                <a:hlinkClick r:id="rId2"/>
              </a:rPr>
              <a:t>http://contosocoffe.trafficmanager.net</a:t>
            </a:r>
            <a:br>
              <a:rPr lang="en-US" sz="3600" dirty="0"/>
            </a:br>
            <a:endParaRPr lang="en-US" sz="3600" dirty="0"/>
          </a:p>
        </p:txBody>
      </p:sp>
      <p:pic>
        <p:nvPicPr>
          <p:cNvPr id="5" name="Content Placeholder 4" descr="A cup of coffee and beans&#10;&#10;Description automatically generated with medium confidence">
            <a:extLst>
              <a:ext uri="{FF2B5EF4-FFF2-40B4-BE49-F238E27FC236}">
                <a16:creationId xmlns:a16="http://schemas.microsoft.com/office/drawing/2014/main" id="{7498F9BB-7AEF-0E51-B72B-70508C85DD16}"/>
              </a:ext>
            </a:extLst>
          </p:cNvPr>
          <p:cNvPicPr>
            <a:picLocks noGrp="1" noChangeAspect="1"/>
          </p:cNvPicPr>
          <p:nvPr>
            <p:ph idx="1"/>
          </p:nvPr>
        </p:nvPicPr>
        <p:blipFill>
          <a:blip r:embed="rId3"/>
          <a:stretch>
            <a:fillRect/>
          </a:stretch>
        </p:blipFill>
        <p:spPr>
          <a:xfrm>
            <a:off x="1046184" y="1232064"/>
            <a:ext cx="10099631" cy="5596841"/>
          </a:xfrm>
          <a:ln w="19050">
            <a:solidFill>
              <a:schemeClr val="tx1"/>
            </a:solidFill>
          </a:ln>
        </p:spPr>
      </p:pic>
    </p:spTree>
    <p:extLst>
      <p:ext uri="{BB962C8B-B14F-4D97-AF65-F5344CB8AC3E}">
        <p14:creationId xmlns:p14="http://schemas.microsoft.com/office/powerpoint/2010/main" val="2029761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2F5D-FF1C-46E6-9E10-9DDFFA3A793D}"/>
              </a:ext>
            </a:extLst>
          </p:cNvPr>
          <p:cNvSpPr>
            <a:spLocks noGrp="1"/>
          </p:cNvSpPr>
          <p:nvPr>
            <p:ph type="title"/>
          </p:nvPr>
        </p:nvSpPr>
        <p:spPr/>
        <p:txBody>
          <a:bodyPr/>
          <a:lstStyle/>
          <a:p>
            <a:endParaRPr lang="en-US"/>
          </a:p>
        </p:txBody>
      </p:sp>
      <p:pic>
        <p:nvPicPr>
          <p:cNvPr id="6" name="Content Placeholder 5" descr="Text&#10;&#10;Description automatically generated">
            <a:extLst>
              <a:ext uri="{FF2B5EF4-FFF2-40B4-BE49-F238E27FC236}">
                <a16:creationId xmlns:a16="http://schemas.microsoft.com/office/drawing/2014/main" id="{4DB017CF-E935-89AA-B12C-CF51BFC6E56F}"/>
              </a:ext>
            </a:extLst>
          </p:cNvPr>
          <p:cNvPicPr>
            <a:picLocks noGrp="1" noChangeAspect="1"/>
          </p:cNvPicPr>
          <p:nvPr>
            <p:ph idx="1"/>
          </p:nvPr>
        </p:nvPicPr>
        <p:blipFill>
          <a:blip r:embed="rId3"/>
          <a:stretch>
            <a:fillRect/>
          </a:stretch>
        </p:blipFill>
        <p:spPr>
          <a:xfrm>
            <a:off x="497193" y="135584"/>
            <a:ext cx="11197613" cy="6586832"/>
          </a:xfrm>
        </p:spPr>
      </p:pic>
    </p:spTree>
    <p:extLst>
      <p:ext uri="{BB962C8B-B14F-4D97-AF65-F5344CB8AC3E}">
        <p14:creationId xmlns:p14="http://schemas.microsoft.com/office/powerpoint/2010/main" val="2284584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85397-B71E-F96D-7901-55EA381A10D6}"/>
              </a:ext>
            </a:extLst>
          </p:cNvPr>
          <p:cNvSpPr>
            <a:spLocks noGrp="1"/>
          </p:cNvSpPr>
          <p:nvPr>
            <p:ph type="title"/>
          </p:nvPr>
        </p:nvSpPr>
        <p:spPr>
          <a:xfrm>
            <a:off x="289011" y="131720"/>
            <a:ext cx="10515600" cy="1325563"/>
          </a:xfrm>
        </p:spPr>
        <p:txBody>
          <a:bodyPr/>
          <a:lstStyle/>
          <a:p>
            <a:r>
              <a:rPr lang="en-US" dirty="0">
                <a:cs typeface="Calibri Light"/>
              </a:rPr>
              <a:t>Recap Of The Presentation</a:t>
            </a:r>
            <a:endParaRPr lang="en-US" dirty="0"/>
          </a:p>
        </p:txBody>
      </p:sp>
      <p:sp>
        <p:nvSpPr>
          <p:cNvPr id="3" name="Content Placeholder 2">
            <a:extLst>
              <a:ext uri="{FF2B5EF4-FFF2-40B4-BE49-F238E27FC236}">
                <a16:creationId xmlns:a16="http://schemas.microsoft.com/office/drawing/2014/main" id="{E1751234-B7F7-0E7B-491C-28445690D640}"/>
              </a:ext>
            </a:extLst>
          </p:cNvPr>
          <p:cNvSpPr>
            <a:spLocks noGrp="1"/>
          </p:cNvSpPr>
          <p:nvPr>
            <p:ph idx="1"/>
          </p:nvPr>
        </p:nvSpPr>
        <p:spPr>
          <a:xfrm>
            <a:off x="658906" y="1480213"/>
            <a:ext cx="10515600" cy="4351338"/>
          </a:xfrm>
        </p:spPr>
        <p:txBody>
          <a:bodyPr/>
          <a:lstStyle/>
          <a:p>
            <a:pPr>
              <a:lnSpc>
                <a:spcPct val="150000"/>
              </a:lnSpc>
            </a:pPr>
            <a:r>
              <a:rPr lang="en-US" dirty="0"/>
              <a:t>Design of AD</a:t>
            </a:r>
          </a:p>
          <a:p>
            <a:pPr>
              <a:lnSpc>
                <a:spcPct val="150000"/>
              </a:lnSpc>
            </a:pPr>
            <a:r>
              <a:rPr lang="en-US" dirty="0"/>
              <a:t>Docker Image &amp; Deployment</a:t>
            </a:r>
          </a:p>
          <a:p>
            <a:pPr>
              <a:lnSpc>
                <a:spcPct val="150000"/>
              </a:lnSpc>
            </a:pPr>
            <a:r>
              <a:rPr lang="en-US" dirty="0"/>
              <a:t>Storage Account</a:t>
            </a:r>
          </a:p>
          <a:p>
            <a:pPr lvl="1"/>
            <a:r>
              <a:rPr lang="en-US" dirty="0"/>
              <a:t>Possible Access Issue</a:t>
            </a:r>
          </a:p>
          <a:p>
            <a:pPr>
              <a:lnSpc>
                <a:spcPct val="150000"/>
              </a:lnSpc>
            </a:pPr>
            <a:r>
              <a:rPr lang="en-US" dirty="0"/>
              <a:t>Traffic Manager</a:t>
            </a:r>
          </a:p>
          <a:p>
            <a:pPr lvl="1"/>
            <a:r>
              <a:rPr lang="en-US" dirty="0"/>
              <a:t>Redundancy</a:t>
            </a:r>
          </a:p>
          <a:p>
            <a:pPr lvl="1"/>
            <a:r>
              <a:rPr lang="en-US" dirty="0"/>
              <a:t>Load-balancing</a:t>
            </a:r>
          </a:p>
          <a:p>
            <a:pPr marL="457200" lvl="1" indent="0">
              <a:buNone/>
            </a:pPr>
            <a:endParaRPr lang="en-US" dirty="0"/>
          </a:p>
          <a:p>
            <a:endParaRPr lang="en-US" dirty="0"/>
          </a:p>
        </p:txBody>
      </p:sp>
    </p:spTree>
    <p:extLst>
      <p:ext uri="{BB962C8B-B14F-4D97-AF65-F5344CB8AC3E}">
        <p14:creationId xmlns:p14="http://schemas.microsoft.com/office/powerpoint/2010/main" val="3391337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53B8C6-30A0-4E59-9EA4-9E22BE003303}"/>
              </a:ext>
            </a:extLst>
          </p:cNvPr>
          <p:cNvSpPr>
            <a:spLocks noGrp="1"/>
          </p:cNvSpPr>
          <p:nvPr>
            <p:ph type="title"/>
          </p:nvPr>
        </p:nvSpPr>
        <p:spPr>
          <a:xfrm>
            <a:off x="7445828" y="4267832"/>
            <a:ext cx="3950829" cy="1297115"/>
          </a:xfrm>
        </p:spPr>
        <p:txBody>
          <a:bodyPr vert="horz" lIns="91440" tIns="45720" rIns="91440" bIns="45720" rtlCol="0" anchor="t">
            <a:noAutofit/>
          </a:bodyPr>
          <a:lstStyle/>
          <a:p>
            <a:r>
              <a:rPr lang="en-US" sz="9600" kern="1200">
                <a:solidFill>
                  <a:schemeClr val="tx2"/>
                </a:solidFill>
                <a:latin typeface="+mj-lt"/>
                <a:ea typeface="+mj-ea"/>
                <a:cs typeface="+mj-cs"/>
              </a:rPr>
              <a:t>Q&amp;A</a:t>
            </a:r>
          </a:p>
        </p:txBody>
      </p:sp>
      <p:pic>
        <p:nvPicPr>
          <p:cNvPr id="7" name="Graphic 6" descr="Questions">
            <a:extLst>
              <a:ext uri="{FF2B5EF4-FFF2-40B4-BE49-F238E27FC236}">
                <a16:creationId xmlns:a16="http://schemas.microsoft.com/office/drawing/2014/main" id="{987523CA-55AB-7CE5-C1DC-D5DD294215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itle 1">
            <a:extLst>
              <a:ext uri="{FF2B5EF4-FFF2-40B4-BE49-F238E27FC236}">
                <a16:creationId xmlns:a16="http://schemas.microsoft.com/office/drawing/2014/main" id="{2C832B33-62E1-4CE8-B50B-491E7C1AD0A0}"/>
              </a:ext>
            </a:extLst>
          </p:cNvPr>
          <p:cNvSpPr txBox="1">
            <a:spLocks/>
          </p:cNvSpPr>
          <p:nvPr/>
        </p:nvSpPr>
        <p:spPr>
          <a:xfrm>
            <a:off x="6636862" y="2125908"/>
            <a:ext cx="4805996" cy="12971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800">
                <a:solidFill>
                  <a:schemeClr val="tx2"/>
                </a:solidFill>
              </a:rPr>
              <a:t>Thank you</a:t>
            </a:r>
          </a:p>
        </p:txBody>
      </p:sp>
    </p:spTree>
    <p:extLst>
      <p:ext uri="{BB962C8B-B14F-4D97-AF65-F5344CB8AC3E}">
        <p14:creationId xmlns:p14="http://schemas.microsoft.com/office/powerpoint/2010/main" val="3640638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228E4-D587-4F0E-966C-56FB23334311}"/>
              </a:ext>
            </a:extLst>
          </p:cNvPr>
          <p:cNvSpPr>
            <a:spLocks noGrp="1"/>
          </p:cNvSpPr>
          <p:nvPr>
            <p:ph type="title"/>
          </p:nvPr>
        </p:nvSpPr>
        <p:spPr>
          <a:xfrm>
            <a:off x="95763" y="146259"/>
            <a:ext cx="4903290" cy="6351354"/>
          </a:xfrm>
        </p:spPr>
        <p:txBody>
          <a:bodyPr>
            <a:normAutofit/>
          </a:bodyPr>
          <a:lstStyle/>
          <a:p>
            <a:r>
              <a:rPr lang="en-US" sz="6000">
                <a:solidFill>
                  <a:schemeClr val="bg1"/>
                </a:solidFill>
              </a:rPr>
              <a:t>Contoso Coffee</a:t>
            </a:r>
          </a:p>
        </p:txBody>
      </p:sp>
      <p:graphicFrame>
        <p:nvGraphicFramePr>
          <p:cNvPr id="5" name="Content Placeholder 2">
            <a:extLst>
              <a:ext uri="{FF2B5EF4-FFF2-40B4-BE49-F238E27FC236}">
                <a16:creationId xmlns:a16="http://schemas.microsoft.com/office/drawing/2014/main" id="{AA9543E5-2F37-83FF-3227-300AC16647DC}"/>
              </a:ext>
            </a:extLst>
          </p:cNvPr>
          <p:cNvGraphicFramePr>
            <a:graphicFrameLocks noGrp="1"/>
          </p:cNvGraphicFramePr>
          <p:nvPr>
            <p:ph idx="1"/>
            <p:extLst>
              <p:ext uri="{D42A27DB-BD31-4B8C-83A1-F6EECF244321}">
                <p14:modId xmlns:p14="http://schemas.microsoft.com/office/powerpoint/2010/main" val="3429273909"/>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Graphic 7" descr="Earth globe: Americas with solid fill">
            <a:extLst>
              <a:ext uri="{FF2B5EF4-FFF2-40B4-BE49-F238E27FC236}">
                <a16:creationId xmlns:a16="http://schemas.microsoft.com/office/drawing/2014/main" id="{3065BC96-8F6A-4855-BA33-87422574B2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8104" y="3019786"/>
            <a:ext cx="914400" cy="914400"/>
          </a:xfrm>
          <a:prstGeom prst="rect">
            <a:avLst/>
          </a:prstGeom>
        </p:spPr>
      </p:pic>
    </p:spTree>
    <p:extLst>
      <p:ext uri="{BB962C8B-B14F-4D97-AF65-F5344CB8AC3E}">
        <p14:creationId xmlns:p14="http://schemas.microsoft.com/office/powerpoint/2010/main" val="1329126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064B28-DFB7-393C-3C88-269B58844EE6}"/>
              </a:ext>
            </a:extLst>
          </p:cNvPr>
          <p:cNvSpPr>
            <a:spLocks noGrp="1"/>
          </p:cNvSpPr>
          <p:nvPr>
            <p:ph type="title"/>
          </p:nvPr>
        </p:nvSpPr>
        <p:spPr>
          <a:xfrm>
            <a:off x="524741" y="620392"/>
            <a:ext cx="3808268" cy="5504688"/>
          </a:xfrm>
        </p:spPr>
        <p:txBody>
          <a:bodyPr>
            <a:normAutofit/>
          </a:bodyPr>
          <a:lstStyle/>
          <a:p>
            <a:r>
              <a:rPr lang="en-US" sz="4700">
                <a:solidFill>
                  <a:schemeClr val="bg1"/>
                </a:solidFill>
                <a:cs typeface="Calibri Light"/>
              </a:rPr>
              <a:t>Task Outline Requirements</a:t>
            </a:r>
            <a:endParaRPr lang="en-US" sz="4700">
              <a:solidFill>
                <a:schemeClr val="bg1"/>
              </a:solidFill>
            </a:endParaRPr>
          </a:p>
        </p:txBody>
      </p:sp>
      <p:graphicFrame>
        <p:nvGraphicFramePr>
          <p:cNvPr id="6" name="Content Placeholder 2">
            <a:extLst>
              <a:ext uri="{FF2B5EF4-FFF2-40B4-BE49-F238E27FC236}">
                <a16:creationId xmlns:a16="http://schemas.microsoft.com/office/drawing/2014/main" id="{633FAF29-AF1D-A264-F71E-7704FF45C34E}"/>
              </a:ext>
            </a:extLst>
          </p:cNvPr>
          <p:cNvGraphicFramePr>
            <a:graphicFrameLocks noGrp="1"/>
          </p:cNvGraphicFramePr>
          <p:nvPr>
            <p:ph idx="1"/>
            <p:extLst>
              <p:ext uri="{D42A27DB-BD31-4B8C-83A1-F6EECF244321}">
                <p14:modId xmlns:p14="http://schemas.microsoft.com/office/powerpoint/2010/main" val="4107889118"/>
              </p:ext>
            </p:extLst>
          </p:nvPr>
        </p:nvGraphicFramePr>
        <p:xfrm>
          <a:off x="5468389" y="547821"/>
          <a:ext cx="6544854" cy="5921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0945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9B381-8C57-4C32-96D6-19DCCD5AAC20}"/>
              </a:ext>
            </a:extLst>
          </p:cNvPr>
          <p:cNvSpPr>
            <a:spLocks noGrp="1"/>
          </p:cNvSpPr>
          <p:nvPr>
            <p:ph type="title"/>
          </p:nvPr>
        </p:nvSpPr>
        <p:spPr>
          <a:xfrm>
            <a:off x="838200" y="585216"/>
            <a:ext cx="10515600" cy="1325563"/>
          </a:xfrm>
        </p:spPr>
        <p:txBody>
          <a:bodyPr>
            <a:normAutofit/>
          </a:bodyPr>
          <a:lstStyle/>
          <a:p>
            <a:r>
              <a:rPr lang="en-US" b="1">
                <a:solidFill>
                  <a:srgbClr val="FFFFFF"/>
                </a:solidFill>
              </a:rPr>
              <a:t>Our plan</a:t>
            </a:r>
          </a:p>
        </p:txBody>
      </p:sp>
      <p:sp>
        <p:nvSpPr>
          <p:cNvPr id="7" name="Content Placeholder 2">
            <a:extLst>
              <a:ext uri="{FF2B5EF4-FFF2-40B4-BE49-F238E27FC236}">
                <a16:creationId xmlns:a16="http://schemas.microsoft.com/office/drawing/2014/main" id="{26A8C5B4-E65E-CF38-0B9A-DECFE217BCDB}"/>
              </a:ext>
            </a:extLst>
          </p:cNvPr>
          <p:cNvSpPr>
            <a:spLocks noGrp="1"/>
          </p:cNvSpPr>
          <p:nvPr>
            <p:ph idx="1"/>
          </p:nvPr>
        </p:nvSpPr>
        <p:spPr>
          <a:xfrm>
            <a:off x="387816" y="2244136"/>
            <a:ext cx="10515600" cy="4667122"/>
          </a:xfrm>
        </p:spPr>
        <p:txBody>
          <a:bodyPr vert="horz" lIns="91440" tIns="45720" rIns="91440" bIns="45720" rtlCol="0" anchor="t">
            <a:normAutofit lnSpcReduction="10000"/>
          </a:bodyPr>
          <a:lstStyle/>
          <a:p>
            <a:pPr>
              <a:lnSpc>
                <a:spcPct val="150000"/>
              </a:lnSpc>
            </a:pPr>
            <a:r>
              <a:rPr lang="en-US" dirty="0">
                <a:cs typeface="Calibri" panose="020F0502020204030204"/>
              </a:rPr>
              <a:t>Designing an AD </a:t>
            </a:r>
            <a:endParaRPr lang="en-US" dirty="0"/>
          </a:p>
          <a:p>
            <a:pPr>
              <a:lnSpc>
                <a:spcPct val="150000"/>
              </a:lnSpc>
            </a:pPr>
            <a:r>
              <a:rPr lang="en-US" dirty="0">
                <a:cs typeface="Calibri"/>
              </a:rPr>
              <a:t>Container Registry &amp; Container Instance</a:t>
            </a:r>
          </a:p>
          <a:p>
            <a:pPr lvl="1">
              <a:lnSpc>
                <a:spcPct val="100000"/>
              </a:lnSpc>
            </a:pPr>
            <a:r>
              <a:rPr lang="en-US" dirty="0">
                <a:cs typeface="Calibri"/>
              </a:rPr>
              <a:t>Build a docker image</a:t>
            </a:r>
          </a:p>
          <a:p>
            <a:pPr lvl="1">
              <a:lnSpc>
                <a:spcPct val="100000"/>
              </a:lnSpc>
            </a:pPr>
            <a:r>
              <a:rPr lang="en-US" dirty="0">
                <a:cs typeface="Calibri"/>
              </a:rPr>
              <a:t>Storage Account</a:t>
            </a:r>
          </a:p>
          <a:p>
            <a:pPr>
              <a:lnSpc>
                <a:spcPct val="150000"/>
              </a:lnSpc>
            </a:pPr>
            <a:r>
              <a:rPr lang="en-US" dirty="0">
                <a:cs typeface="Calibri"/>
              </a:rPr>
              <a:t>Implement Traffic Manager</a:t>
            </a:r>
          </a:p>
          <a:p>
            <a:pPr lvl="1">
              <a:lnSpc>
                <a:spcPct val="100000"/>
              </a:lnSpc>
            </a:pPr>
            <a:r>
              <a:rPr lang="en-US" dirty="0">
                <a:ea typeface="+mn-lt"/>
                <a:cs typeface="+mn-lt"/>
              </a:rPr>
              <a:t>Redundancy</a:t>
            </a:r>
          </a:p>
          <a:p>
            <a:pPr lvl="1">
              <a:lnSpc>
                <a:spcPct val="100000"/>
              </a:lnSpc>
            </a:pPr>
            <a:r>
              <a:rPr lang="en-US" dirty="0">
                <a:ea typeface="+mn-lt"/>
                <a:cs typeface="+mn-lt"/>
              </a:rPr>
              <a:t>Load-Balancing</a:t>
            </a:r>
            <a:endParaRPr lang="en-US" dirty="0">
              <a:cs typeface="Calibri"/>
            </a:endParaRPr>
          </a:p>
          <a:p>
            <a:pPr>
              <a:lnSpc>
                <a:spcPct val="150000"/>
              </a:lnSpc>
            </a:pPr>
            <a:r>
              <a:rPr lang="en-US" dirty="0">
                <a:cs typeface="Calibri"/>
              </a:rPr>
              <a:t>Azure Resource Manager (ARM)</a:t>
            </a:r>
          </a:p>
          <a:p>
            <a:pPr marL="0" indent="0">
              <a:buNone/>
            </a:pPr>
            <a:endParaRPr lang="en-US" dirty="0">
              <a:cs typeface="Calibri"/>
            </a:endParaRPr>
          </a:p>
          <a:p>
            <a:pPr lvl="1"/>
            <a:endParaRPr lang="en-US" dirty="0">
              <a:cs typeface="Calibri"/>
            </a:endParaRPr>
          </a:p>
          <a:p>
            <a:endParaRPr lang="en-US" dirty="0">
              <a:cs typeface="Calibri"/>
            </a:endParaRPr>
          </a:p>
          <a:p>
            <a:endParaRPr lang="en-US" dirty="0">
              <a:cs typeface="Calibri"/>
            </a:endParaRPr>
          </a:p>
          <a:p>
            <a:endParaRPr lang="en-US" dirty="0">
              <a:cs typeface="Calibri"/>
            </a:endParaRPr>
          </a:p>
        </p:txBody>
      </p:sp>
      <p:pic>
        <p:nvPicPr>
          <p:cNvPr id="9" name="Bilde 4" descr="Logo, company name&#10;&#10;Description automatically generated">
            <a:extLst>
              <a:ext uri="{FF2B5EF4-FFF2-40B4-BE49-F238E27FC236}">
                <a16:creationId xmlns:a16="http://schemas.microsoft.com/office/drawing/2014/main" id="{A1581EAC-2656-DB4F-D4B6-4800DFE5F4C8}"/>
              </a:ext>
            </a:extLst>
          </p:cNvPr>
          <p:cNvPicPr>
            <a:picLocks noChangeAspect="1"/>
          </p:cNvPicPr>
          <p:nvPr/>
        </p:nvPicPr>
        <p:blipFill>
          <a:blip r:embed="rId2"/>
          <a:stretch>
            <a:fillRect/>
          </a:stretch>
        </p:blipFill>
        <p:spPr>
          <a:xfrm>
            <a:off x="7421443" y="4266020"/>
            <a:ext cx="2308233" cy="2050706"/>
          </a:xfrm>
          <a:prstGeom prst="rect">
            <a:avLst/>
          </a:prstGeom>
        </p:spPr>
      </p:pic>
      <p:pic>
        <p:nvPicPr>
          <p:cNvPr id="11" name="Grafikk 6">
            <a:extLst>
              <a:ext uri="{FF2B5EF4-FFF2-40B4-BE49-F238E27FC236}">
                <a16:creationId xmlns:a16="http://schemas.microsoft.com/office/drawing/2014/main" id="{FE2AC59A-DA08-AD39-206F-F5116F68FA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13659" y="2380866"/>
            <a:ext cx="1738086" cy="1738086"/>
          </a:xfrm>
          <a:prstGeom prst="rect">
            <a:avLst/>
          </a:prstGeom>
        </p:spPr>
      </p:pic>
      <p:pic>
        <p:nvPicPr>
          <p:cNvPr id="14" name="Grafikk 4">
            <a:extLst>
              <a:ext uri="{FF2B5EF4-FFF2-40B4-BE49-F238E27FC236}">
                <a16:creationId xmlns:a16="http://schemas.microsoft.com/office/drawing/2014/main" id="{F46FF85F-3F1D-CAD4-C9AF-32705C9604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84714" y="2500639"/>
            <a:ext cx="1613072" cy="1619937"/>
          </a:xfrm>
          <a:prstGeom prst="rect">
            <a:avLst/>
          </a:prstGeom>
        </p:spPr>
      </p:pic>
      <p:pic>
        <p:nvPicPr>
          <p:cNvPr id="16" name="Graphic 10">
            <a:extLst>
              <a:ext uri="{FF2B5EF4-FFF2-40B4-BE49-F238E27FC236}">
                <a16:creationId xmlns:a16="http://schemas.microsoft.com/office/drawing/2014/main" id="{EA0B73A2-6D83-D3C6-D993-6FB26AC2E4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59350" y="4468867"/>
            <a:ext cx="1496369" cy="1551288"/>
          </a:xfrm>
          <a:prstGeom prst="rect">
            <a:avLst/>
          </a:prstGeom>
        </p:spPr>
      </p:pic>
    </p:spTree>
    <p:extLst>
      <p:ext uri="{BB962C8B-B14F-4D97-AF65-F5344CB8AC3E}">
        <p14:creationId xmlns:p14="http://schemas.microsoft.com/office/powerpoint/2010/main" val="422907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9B381-8C57-4C32-96D6-19DCCD5AAC20}"/>
              </a:ext>
            </a:extLst>
          </p:cNvPr>
          <p:cNvSpPr>
            <a:spLocks noGrp="1"/>
          </p:cNvSpPr>
          <p:nvPr>
            <p:ph type="title"/>
          </p:nvPr>
        </p:nvSpPr>
        <p:spPr>
          <a:xfrm>
            <a:off x="838200" y="585216"/>
            <a:ext cx="10515600" cy="1325563"/>
          </a:xfrm>
        </p:spPr>
        <p:txBody>
          <a:bodyPr>
            <a:normAutofit/>
          </a:bodyPr>
          <a:lstStyle/>
          <a:p>
            <a:r>
              <a:rPr lang="en-US" b="1" dirty="0">
                <a:solidFill>
                  <a:srgbClr val="FFFFFF"/>
                </a:solidFill>
              </a:rPr>
              <a:t>Collaboration on GitHub</a:t>
            </a:r>
          </a:p>
        </p:txBody>
      </p:sp>
      <p:pic>
        <p:nvPicPr>
          <p:cNvPr id="5" name="Picture 4" descr="Graphical user interface, text, application, email&#10;&#10;Description automatically generated">
            <a:extLst>
              <a:ext uri="{FF2B5EF4-FFF2-40B4-BE49-F238E27FC236}">
                <a16:creationId xmlns:a16="http://schemas.microsoft.com/office/drawing/2014/main" id="{5E62B663-7C70-6D1B-B6E5-C7A487F28D8C}"/>
              </a:ext>
            </a:extLst>
          </p:cNvPr>
          <p:cNvPicPr>
            <a:picLocks noChangeAspect="1"/>
          </p:cNvPicPr>
          <p:nvPr/>
        </p:nvPicPr>
        <p:blipFill>
          <a:blip r:embed="rId3"/>
          <a:stretch>
            <a:fillRect/>
          </a:stretch>
        </p:blipFill>
        <p:spPr>
          <a:xfrm>
            <a:off x="1997241" y="2148524"/>
            <a:ext cx="8197517" cy="4622842"/>
          </a:xfrm>
          <a:prstGeom prst="rect">
            <a:avLst/>
          </a:prstGeom>
        </p:spPr>
      </p:pic>
    </p:spTree>
    <p:extLst>
      <p:ext uri="{BB962C8B-B14F-4D97-AF65-F5344CB8AC3E}">
        <p14:creationId xmlns:p14="http://schemas.microsoft.com/office/powerpoint/2010/main" val="941245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9B381-8C57-4C32-96D6-19DCCD5AAC20}"/>
              </a:ext>
            </a:extLst>
          </p:cNvPr>
          <p:cNvSpPr>
            <a:spLocks noGrp="1"/>
          </p:cNvSpPr>
          <p:nvPr>
            <p:ph type="title"/>
          </p:nvPr>
        </p:nvSpPr>
        <p:spPr>
          <a:xfrm>
            <a:off x="838200" y="585216"/>
            <a:ext cx="10515600" cy="1325563"/>
          </a:xfrm>
        </p:spPr>
        <p:txBody>
          <a:bodyPr>
            <a:normAutofit/>
          </a:bodyPr>
          <a:lstStyle/>
          <a:p>
            <a:r>
              <a:rPr lang="en-US" b="1" dirty="0">
                <a:solidFill>
                  <a:srgbClr val="FFFFFF"/>
                </a:solidFill>
                <a:cs typeface="Calibri Light"/>
              </a:rPr>
              <a:t>GitHub Projects – Collaboration Overview </a:t>
            </a:r>
            <a:endParaRPr lang="en-US" b="1" dirty="0">
              <a:solidFill>
                <a:srgbClr val="FFFFFF"/>
              </a:solidFill>
            </a:endParaRPr>
          </a:p>
        </p:txBody>
      </p:sp>
      <p:pic>
        <p:nvPicPr>
          <p:cNvPr id="5" name="Content Placeholder 4">
            <a:extLst>
              <a:ext uri="{FF2B5EF4-FFF2-40B4-BE49-F238E27FC236}">
                <a16:creationId xmlns:a16="http://schemas.microsoft.com/office/drawing/2014/main" id="{EB74D848-C174-4BC3-B44C-C5B09663396B}"/>
              </a:ext>
            </a:extLst>
          </p:cNvPr>
          <p:cNvPicPr>
            <a:picLocks noChangeAspect="1"/>
          </p:cNvPicPr>
          <p:nvPr/>
        </p:nvPicPr>
        <p:blipFill rotWithShape="1">
          <a:blip r:embed="rId2"/>
          <a:srcRect r="3" b="101"/>
          <a:stretch/>
        </p:blipFill>
        <p:spPr>
          <a:xfrm>
            <a:off x="990540" y="2148524"/>
            <a:ext cx="10150213" cy="4709476"/>
          </a:xfrm>
          <a:prstGeom prst="rect">
            <a:avLst/>
          </a:prstGeom>
        </p:spPr>
      </p:pic>
    </p:spTree>
    <p:extLst>
      <p:ext uri="{BB962C8B-B14F-4D97-AF65-F5344CB8AC3E}">
        <p14:creationId xmlns:p14="http://schemas.microsoft.com/office/powerpoint/2010/main" val="3642403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9B381-8C57-4C32-96D6-19DCCD5AAC20}"/>
              </a:ext>
            </a:extLst>
          </p:cNvPr>
          <p:cNvSpPr>
            <a:spLocks noGrp="1"/>
          </p:cNvSpPr>
          <p:nvPr>
            <p:ph type="title"/>
          </p:nvPr>
        </p:nvSpPr>
        <p:spPr>
          <a:xfrm>
            <a:off x="838200" y="585216"/>
            <a:ext cx="10515600" cy="1325563"/>
          </a:xfrm>
        </p:spPr>
        <p:txBody>
          <a:bodyPr>
            <a:normAutofit/>
          </a:bodyPr>
          <a:lstStyle/>
          <a:p>
            <a:r>
              <a:rPr lang="en-US" b="1" dirty="0">
                <a:solidFill>
                  <a:srgbClr val="FFFFFF"/>
                </a:solidFill>
                <a:cs typeface="Calibri Light"/>
              </a:rPr>
              <a:t>GitHub Projects – Collaboration Overview </a:t>
            </a:r>
            <a:endParaRPr lang="en-US" b="1" dirty="0">
              <a:solidFill>
                <a:srgbClr val="FFFFFF"/>
              </a:solidFill>
            </a:endParaRPr>
          </a:p>
        </p:txBody>
      </p:sp>
      <p:pic>
        <p:nvPicPr>
          <p:cNvPr id="6" name="Content Placeholder 4">
            <a:extLst>
              <a:ext uri="{FF2B5EF4-FFF2-40B4-BE49-F238E27FC236}">
                <a16:creationId xmlns:a16="http://schemas.microsoft.com/office/drawing/2014/main" id="{E00EAE08-A6AE-4DDB-9BD2-43A355BF896F}"/>
              </a:ext>
            </a:extLst>
          </p:cNvPr>
          <p:cNvPicPr>
            <a:picLocks noGrp="1" noChangeAspect="1"/>
          </p:cNvPicPr>
          <p:nvPr>
            <p:ph idx="1"/>
          </p:nvPr>
        </p:nvPicPr>
        <p:blipFill>
          <a:blip r:embed="rId2"/>
          <a:stretch>
            <a:fillRect/>
          </a:stretch>
        </p:blipFill>
        <p:spPr>
          <a:xfrm>
            <a:off x="1196122" y="2148524"/>
            <a:ext cx="9399087" cy="4351338"/>
          </a:xfrm>
        </p:spPr>
      </p:pic>
    </p:spTree>
    <p:extLst>
      <p:ext uri="{BB962C8B-B14F-4D97-AF65-F5344CB8AC3E}">
        <p14:creationId xmlns:p14="http://schemas.microsoft.com/office/powerpoint/2010/main" val="1422574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C5A4-6FBF-FF24-7AAC-298B087B6412}"/>
              </a:ext>
            </a:extLst>
          </p:cNvPr>
          <p:cNvSpPr>
            <a:spLocks noGrp="1"/>
          </p:cNvSpPr>
          <p:nvPr>
            <p:ph type="title"/>
          </p:nvPr>
        </p:nvSpPr>
        <p:spPr>
          <a:xfrm>
            <a:off x="852255" y="2766218"/>
            <a:ext cx="10487490" cy="1325563"/>
          </a:xfrm>
        </p:spPr>
        <p:txBody>
          <a:bodyPr/>
          <a:lstStyle/>
          <a:p>
            <a:pPr algn="ctr"/>
            <a:r>
              <a:rPr lang="en-NO" dirty="0"/>
              <a:t>Architectural Deisgn of Azure Active Directory</a:t>
            </a:r>
          </a:p>
        </p:txBody>
      </p:sp>
    </p:spTree>
    <p:extLst>
      <p:ext uri="{BB962C8B-B14F-4D97-AF65-F5344CB8AC3E}">
        <p14:creationId xmlns:p14="http://schemas.microsoft.com/office/powerpoint/2010/main" val="2833537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1994</TotalTime>
  <Words>1209</Words>
  <Application>Microsoft Macintosh PowerPoint</Application>
  <PresentationFormat>Widescreen</PresentationFormat>
  <Paragraphs>185</Paragraphs>
  <Slides>28</Slides>
  <Notes>16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Contoso Coffee</vt:lpstr>
      <vt:lpstr>Group members</vt:lpstr>
      <vt:lpstr>Contoso Coffee</vt:lpstr>
      <vt:lpstr>Task Outline Requirements</vt:lpstr>
      <vt:lpstr>Our plan</vt:lpstr>
      <vt:lpstr>Collaboration on GitHub</vt:lpstr>
      <vt:lpstr>GitHub Projects – Collaboration Overview </vt:lpstr>
      <vt:lpstr>GitHub Projects – Collaboration Overview </vt:lpstr>
      <vt:lpstr>Architectural Deisgn of Azure Active Directory</vt:lpstr>
      <vt:lpstr>PowerPoint Presentation</vt:lpstr>
      <vt:lpstr>Creating Docker Container Instances</vt:lpstr>
      <vt:lpstr>PowerPoint Presentation</vt:lpstr>
      <vt:lpstr>Docker Image Build</vt:lpstr>
      <vt:lpstr>Azure Container Registry (ACR)</vt:lpstr>
      <vt:lpstr>Azure Container Instance (ACI)</vt:lpstr>
      <vt:lpstr>Deployed Container Instances</vt:lpstr>
      <vt:lpstr>Creating A Storage Account</vt:lpstr>
      <vt:lpstr>Storage Account</vt:lpstr>
      <vt:lpstr>Capabilities</vt:lpstr>
      <vt:lpstr>Licecycle Management</vt:lpstr>
      <vt:lpstr>Implementation of Traffic Manager</vt:lpstr>
      <vt:lpstr>PowerPoint Presentation</vt:lpstr>
      <vt:lpstr>PowerPoint Presentation</vt:lpstr>
      <vt:lpstr>PowerPoint Presentation</vt:lpstr>
      <vt:lpstr>http://contosocoffe.trafficmanager.net </vt:lpstr>
      <vt:lpstr>PowerPoint Presentation</vt:lpstr>
      <vt:lpstr>Recap Of The Presentation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Contoso Coffee</dc:title>
  <dc:creator>Runar Gullaksen</dc:creator>
  <cp:lastModifiedBy>Runar Gullaksen</cp:lastModifiedBy>
  <cp:revision>225</cp:revision>
  <dcterms:created xsi:type="dcterms:W3CDTF">2022-09-04T14:30:10Z</dcterms:created>
  <dcterms:modified xsi:type="dcterms:W3CDTF">2022-09-17T09:30:20Z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af4f1a9-ae13-4e26-ac6c-11f4c8a2f064_Enabled">
    <vt:lpwstr>true</vt:lpwstr>
  </property>
  <property fmtid="{D5CDD505-2E9C-101B-9397-08002B2CF9AE}" pid="3" name="MSIP_Label_5af4f1a9-ae13-4e26-ac6c-11f4c8a2f064_SetDate">
    <vt:lpwstr>2022-09-04T14:30:41Z</vt:lpwstr>
  </property>
  <property fmtid="{D5CDD505-2E9C-101B-9397-08002B2CF9AE}" pid="4" name="MSIP_Label_5af4f1a9-ae13-4e26-ac6c-11f4c8a2f064_Method">
    <vt:lpwstr>Privileged</vt:lpwstr>
  </property>
  <property fmtid="{D5CDD505-2E9C-101B-9397-08002B2CF9AE}" pid="5" name="MSIP_Label_5af4f1a9-ae13-4e26-ac6c-11f4c8a2f064_Name">
    <vt:lpwstr>5af4f1a9-ae13-4e26-ac6c-11f4c8a2f064</vt:lpwstr>
  </property>
  <property fmtid="{D5CDD505-2E9C-101B-9397-08002B2CF9AE}" pid="6" name="MSIP_Label_5af4f1a9-ae13-4e26-ac6c-11f4c8a2f064_SiteId">
    <vt:lpwstr>65f51067-7d65-4aa9-b996-4cc43a0d7111</vt:lpwstr>
  </property>
  <property fmtid="{D5CDD505-2E9C-101B-9397-08002B2CF9AE}" pid="7" name="MSIP_Label_5af4f1a9-ae13-4e26-ac6c-11f4c8a2f064_ActionId">
    <vt:lpwstr>4374f917-18c7-4a63-b2d0-80f1e7aac574</vt:lpwstr>
  </property>
  <property fmtid="{D5CDD505-2E9C-101B-9397-08002B2CF9AE}" pid="8" name="MSIP_Label_5af4f1a9-ae13-4e26-ac6c-11f4c8a2f064_ContentBits">
    <vt:lpwstr>0</vt:lpwstr>
  </property>
</Properties>
</file>